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7"/>
  </p:notesMasterIdLst>
  <p:handoutMasterIdLst>
    <p:handoutMasterId r:id="rId8"/>
  </p:handoutMasterIdLst>
  <p:sldIdLst>
    <p:sldId id="262" r:id="rId2"/>
    <p:sldId id="258" r:id="rId3"/>
    <p:sldId id="261" r:id="rId4"/>
    <p:sldId id="264" r:id="rId5"/>
    <p:sldId id="263" r:id="rId6"/>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485FFD89-4FBB-40AE-9C68-F38CFDEF9273}">
          <p14:sldIdLst>
            <p14:sldId id="262"/>
          </p14:sldIdLst>
        </p14:section>
        <p14:section name="Two page version" id="{341B911A-C491-43F8-AAA6-A696E6DBF332}">
          <p14:sldIdLst>
            <p14:sldId id="258"/>
            <p14:sldId id="261"/>
            <p14:sldId id="264"/>
          </p14:sldIdLst>
        </p14:section>
        <p14:section name="One page version" id="{8165AE70-829A-43E3-A72E-0199C5EA5D33}">
          <p14:sldIdLst>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548"/>
    <a:srgbClr val="0071CE"/>
    <a:srgbClr val="F4F1F8"/>
    <a:srgbClr val="CEC4CC"/>
    <a:srgbClr val="545456"/>
    <a:srgbClr val="D3C9E0"/>
    <a:srgbClr val="54378D"/>
    <a:srgbClr val="FFFFFF"/>
    <a:srgbClr val="000000"/>
    <a:srgbClr val="A996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1"/>
    <p:restoredTop sz="93427" autoAdjust="0"/>
  </p:normalViewPr>
  <p:slideViewPr>
    <p:cSldViewPr snapToGrid="0">
      <p:cViewPr>
        <p:scale>
          <a:sx n="90" d="100"/>
          <a:sy n="90" d="100"/>
        </p:scale>
        <p:origin x="1469" y="-1421"/>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1" d="100"/>
          <a:sy n="61" d="100"/>
        </p:scale>
        <p:origin x="2342"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1</a:t>
            </a:fld>
            <a:endParaRPr lang="en-US"/>
          </a:p>
        </p:txBody>
      </p:sp>
    </p:spTree>
    <p:extLst>
      <p:ext uri="{BB962C8B-B14F-4D97-AF65-F5344CB8AC3E}">
        <p14:creationId xmlns:p14="http://schemas.microsoft.com/office/powerpoint/2010/main" val="3999328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CA638-0ADE-D30C-5B18-D2207CF331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BE496-E35F-FF33-FDA6-1DF8A92C8B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700AA1-62A9-72E7-8BAD-50597AC066D9}"/>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7F88D301-51B1-571E-0ADA-AD8315BA569F}"/>
              </a:ext>
            </a:extLst>
          </p:cNvPr>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1266653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p:cNvSpPr>
            <a:spLocks noGrp="1"/>
          </p:cNvSpPr>
          <p:nvPr>
            <p:ph type="sldNum" sz="quarter" idx="5"/>
          </p:nvPr>
        </p:nvSpPr>
        <p:spPr/>
        <p:txBody>
          <a:bodyPr/>
          <a:lstStyle/>
          <a:p>
            <a:fld id="{6ECBB824-6677-4AEB-8D96-7E9C84DD084F}" type="slidenum">
              <a:rPr lang="en-US" smtClean="0"/>
              <a:t>5</a:t>
            </a:fld>
            <a:endParaRPr lang="en-US"/>
          </a:p>
        </p:txBody>
      </p:sp>
    </p:spTree>
    <p:extLst>
      <p:ext uri="{BB962C8B-B14F-4D97-AF65-F5344CB8AC3E}">
        <p14:creationId xmlns:p14="http://schemas.microsoft.com/office/powerpoint/2010/main" val="2062947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 shee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A2644ED-6964-0C27-C4D5-1D7BE1DF6D2D}"/>
              </a:ext>
            </a:extLst>
          </p:cNvPr>
          <p:cNvCxnSpPr>
            <a:stCxn id="7" idx="6"/>
            <a:endCxn id="1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5BD0068-55DB-0DD0-B637-04A07566EE33}"/>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5" name="TextBox 4">
            <a:extLst>
              <a:ext uri="{FF2B5EF4-FFF2-40B4-BE49-F238E27FC236}">
                <a16:creationId xmlns:a16="http://schemas.microsoft.com/office/drawing/2014/main" id="{10A7BC80-4C00-5FD2-8B63-7EA8533C1ABE}"/>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6" name="TextBox 5">
            <a:extLst>
              <a:ext uri="{FF2B5EF4-FFF2-40B4-BE49-F238E27FC236}">
                <a16:creationId xmlns:a16="http://schemas.microsoft.com/office/drawing/2014/main" id="{0DF59123-CEE7-8E91-7E2D-C7FE4DE49756}"/>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7" name="Oval 6">
            <a:extLst>
              <a:ext uri="{FF2B5EF4-FFF2-40B4-BE49-F238E27FC236}">
                <a16:creationId xmlns:a16="http://schemas.microsoft.com/office/drawing/2014/main" id="{822F3E28-BE11-DA5F-2404-1F9AE7E1ECAE}"/>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8" name="TextBox 7">
            <a:extLst>
              <a:ext uri="{FF2B5EF4-FFF2-40B4-BE49-F238E27FC236}">
                <a16:creationId xmlns:a16="http://schemas.microsoft.com/office/drawing/2014/main" id="{938B34EA-88FC-0471-356C-A57BBBF2CE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9" name="Oval 8">
            <a:extLst>
              <a:ext uri="{FF2B5EF4-FFF2-40B4-BE49-F238E27FC236}">
                <a16:creationId xmlns:a16="http://schemas.microsoft.com/office/drawing/2014/main" id="{54DC0AE2-7C52-3844-2ABC-357CF99948BC}"/>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10" name="TextBox 9">
            <a:extLst>
              <a:ext uri="{FF2B5EF4-FFF2-40B4-BE49-F238E27FC236}">
                <a16:creationId xmlns:a16="http://schemas.microsoft.com/office/drawing/2014/main" id="{66AD9CEB-2932-FA21-E811-4D1F880D46B5}"/>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11" name="Oval 10">
            <a:extLst>
              <a:ext uri="{FF2B5EF4-FFF2-40B4-BE49-F238E27FC236}">
                <a16:creationId xmlns:a16="http://schemas.microsoft.com/office/drawing/2014/main" id="{1754EDF9-C4DF-EC2C-C7CC-88E2FB8000A5}"/>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12" name="TextBox 11">
            <a:extLst>
              <a:ext uri="{FF2B5EF4-FFF2-40B4-BE49-F238E27FC236}">
                <a16:creationId xmlns:a16="http://schemas.microsoft.com/office/drawing/2014/main" id="{ABD25A7A-F4BC-CE02-6AD1-8F0026A0B910}"/>
              </a:ext>
            </a:extLst>
          </p:cNvPr>
          <p:cNvSpPr txBox="1"/>
          <p:nvPr userDrawn="1"/>
        </p:nvSpPr>
        <p:spPr>
          <a:xfrm>
            <a:off x="4125547" y="3182174"/>
            <a:ext cx="1512312" cy="849592"/>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13" name="Oval 12">
            <a:extLst>
              <a:ext uri="{FF2B5EF4-FFF2-40B4-BE49-F238E27FC236}">
                <a16:creationId xmlns:a16="http://schemas.microsoft.com/office/drawing/2014/main" id="{49505436-3D81-81BE-7993-4D96E65EEF51}"/>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14" name="TextBox 13">
            <a:extLst>
              <a:ext uri="{FF2B5EF4-FFF2-40B4-BE49-F238E27FC236}">
                <a16:creationId xmlns:a16="http://schemas.microsoft.com/office/drawing/2014/main" id="{88D62016-B374-3E68-4FBD-8836F85FD94B}"/>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15" name="Picture 14">
            <a:extLst>
              <a:ext uri="{FF2B5EF4-FFF2-40B4-BE49-F238E27FC236}">
                <a16:creationId xmlns:a16="http://schemas.microsoft.com/office/drawing/2014/main" id="{05DCEA5C-5328-5048-57AE-050D1773E8BF}"/>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4" name="TextBox 3">
            <a:extLst>
              <a:ext uri="{FF2B5EF4-FFF2-40B4-BE49-F238E27FC236}">
                <a16:creationId xmlns:a16="http://schemas.microsoft.com/office/drawing/2014/main" id="{DC4241A5-1C2D-0538-14EF-F83C87768204}"/>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GB-Ins-Enrollment-Guide-AK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FBC735-D134-AC1E-63C0-03A491F5C1E7}"/>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195F55AB-02E7-9224-3D81-892049FE84AD}"/>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10" name="TextBox 9">
            <a:extLst>
              <a:ext uri="{FF2B5EF4-FFF2-40B4-BE49-F238E27FC236}">
                <a16:creationId xmlns:a16="http://schemas.microsoft.com/office/drawing/2014/main" id="{22C025CB-106C-CBA4-E1CC-EEA8E259FAE8}"/>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11" name="TextBox 10">
            <a:extLst>
              <a:ext uri="{FF2B5EF4-FFF2-40B4-BE49-F238E27FC236}">
                <a16:creationId xmlns:a16="http://schemas.microsoft.com/office/drawing/2014/main" id="{ECEC8E58-C531-3812-AE3B-5D9B6166EDB5}"/>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12" name="TextBox 11">
            <a:extLst>
              <a:ext uri="{FF2B5EF4-FFF2-40B4-BE49-F238E27FC236}">
                <a16:creationId xmlns:a16="http://schemas.microsoft.com/office/drawing/2014/main" id="{871EC6E6-CAF7-160C-FE96-A8D04C79300F}"/>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13" name="TextBox 12">
            <a:extLst>
              <a:ext uri="{FF2B5EF4-FFF2-40B4-BE49-F238E27FC236}">
                <a16:creationId xmlns:a16="http://schemas.microsoft.com/office/drawing/2014/main" id="{01E5EC36-5C03-B8E0-1468-803A5314D79C}"/>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4" name="TextBox 13">
            <a:extLst>
              <a:ext uri="{FF2B5EF4-FFF2-40B4-BE49-F238E27FC236}">
                <a16:creationId xmlns:a16="http://schemas.microsoft.com/office/drawing/2014/main" id="{D5949D14-9F00-4136-4850-F32527DD032D}"/>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5" name="TextBox 14">
            <a:extLst>
              <a:ext uri="{FF2B5EF4-FFF2-40B4-BE49-F238E27FC236}">
                <a16:creationId xmlns:a16="http://schemas.microsoft.com/office/drawing/2014/main" id="{CFB340A7-72B9-D2FC-A95A-F41444C1CFFD}"/>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6" name="TextBox 15">
            <a:extLst>
              <a:ext uri="{FF2B5EF4-FFF2-40B4-BE49-F238E27FC236}">
                <a16:creationId xmlns:a16="http://schemas.microsoft.com/office/drawing/2014/main" id="{642F1D5B-633D-0AFA-7BB1-6BA58B1ECB92}"/>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7" name="TextBox 16">
            <a:extLst>
              <a:ext uri="{FF2B5EF4-FFF2-40B4-BE49-F238E27FC236}">
                <a16:creationId xmlns:a16="http://schemas.microsoft.com/office/drawing/2014/main" id="{1DDCCDEE-1A27-9BE5-1E30-C635FCB5DB93}"/>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8" name="TextBox 17">
            <a:extLst>
              <a:ext uri="{FF2B5EF4-FFF2-40B4-BE49-F238E27FC236}">
                <a16:creationId xmlns:a16="http://schemas.microsoft.com/office/drawing/2014/main" id="{5B929B45-AB8A-C083-4960-751A1D267DB8}"/>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9" name="TextBox 18">
            <a:extLst>
              <a:ext uri="{FF2B5EF4-FFF2-40B4-BE49-F238E27FC236}">
                <a16:creationId xmlns:a16="http://schemas.microsoft.com/office/drawing/2014/main" id="{325C3535-BDB9-BC96-AE90-95F467550F4D}"/>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21" name="Rectangle 20">
            <a:extLst>
              <a:ext uri="{FF2B5EF4-FFF2-40B4-BE49-F238E27FC236}">
                <a16:creationId xmlns:a16="http://schemas.microsoft.com/office/drawing/2014/main" id="{5E300A43-18F1-F4F5-AF26-CF1EDBE44EEF}"/>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EDA8CAF-D74F-8999-CB95-0F6428B411D8}"/>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GB-Ins-Enrollment-Guide-AK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age layou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C7BDBF9-76DF-5556-9CBD-B45E25C4C16D}"/>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GB-Ins-Enrollment-Guide-AK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84304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521C24-E349-F276-FB81-B26C320C36C1}"/>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2" name="TextBox 1">
            <a:extLst>
              <a:ext uri="{FF2B5EF4-FFF2-40B4-BE49-F238E27FC236}">
                <a16:creationId xmlns:a16="http://schemas.microsoft.com/office/drawing/2014/main" id="{D720303B-3424-130D-DE01-D2931C1CE7F4}"/>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GB-Ins-Enrollment-Guide-AK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4" r:id="rId1"/>
    <p:sldLayoutId id="2147483703" r:id="rId2"/>
    <p:sldLayoutId id="2147483705" r:id="rId3"/>
    <p:sldLayoutId id="2147483701"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9589B58-0D55-92AF-B2EE-73BAF92A7F56}"/>
              </a:ext>
            </a:extLst>
          </p:cNvPr>
          <p:cNvGraphicFramePr>
            <a:graphicFrameLocks noGrp="1"/>
          </p:cNvGraphicFramePr>
          <p:nvPr>
            <p:extLst>
              <p:ext uri="{D42A27DB-BD31-4B8C-83A1-F6EECF244321}">
                <p14:modId xmlns:p14="http://schemas.microsoft.com/office/powerpoint/2010/main" val="603340376"/>
              </p:ext>
            </p:extLst>
          </p:nvPr>
        </p:nvGraphicFramePr>
        <p:xfrm>
          <a:off x="457200" y="445992"/>
          <a:ext cx="6858000" cy="8229600"/>
        </p:xfrm>
        <a:graphic>
          <a:graphicData uri="http://schemas.openxmlformats.org/drawingml/2006/table">
            <a:tbl>
              <a:tblPr firstRow="1" bandRow="1"/>
              <a:tblGrid>
                <a:gridCol w="46634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905795243"/>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3470556019"/>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4138461534"/>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b="1" dirty="0">
                        <a:solidFill>
                          <a:schemeClr val="tx1"/>
                        </a:solidFill>
                        <a:latin typeface="Poppins" pitchFamily="2" charset="77"/>
                        <a:ea typeface="Open Sans" pitchFamily="2" charset="0"/>
                        <a:cs typeface="Poppins" pitchFamily="2" charset="77"/>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ea typeface="Open Sans" pitchFamily="2" charset="0"/>
                          <a:cs typeface="Poppins" pitchFamily="2" charset="77"/>
                        </a:rPr>
                        <a:t>Emergent </a:t>
                      </a:r>
                    </a:p>
                    <a:p>
                      <a:pPr lvl="0" algn="l" fontAlgn="ctr">
                        <a:lnSpc>
                          <a:spcPct val="100000"/>
                        </a:lnSpc>
                        <a:spcAft>
                          <a:spcPts val="0"/>
                        </a:spcAft>
                        <a:buNone/>
                      </a:pPr>
                      <a:r>
                        <a:rPr lang="en-US" sz="800" b="1" i="0" u="none" strike="noStrike" dirty="0">
                          <a:solidFill>
                            <a:srgbClr val="FFFFFF"/>
                          </a:solidFill>
                          <a:effectLst/>
                          <a:latin typeface="Poppins" pitchFamily="2" charset="77"/>
                          <a:ea typeface="Open Sans" pitchFamily="2" charset="0"/>
                          <a:cs typeface="Poppins" pitchFamily="2" charset="77"/>
                        </a:rPr>
                        <a:t>Plus</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ea typeface="Open Sans" pitchFamily="2" charset="0"/>
                          <a:cs typeface="Poppins" pitchFamily="2" charset="77"/>
                        </a:rPr>
                        <a:t>Emergent Premier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ea typeface="Open Sans" pitchFamily="2" charset="0"/>
                          <a:cs typeface="Poppins" pitchFamily="2" charset="77"/>
                        </a:rPr>
                        <a:t>Platinum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Emergency Ground Ambulance Coverage</a:t>
                      </a:r>
                    </a:p>
                    <a:p>
                      <a:pPr algn="l" fontAlgn="t">
                        <a:lnSpc>
                          <a:spcPct val="125000"/>
                        </a:lnSpc>
                        <a:spcAft>
                          <a:spcPts val="0"/>
                        </a:spcAft>
                      </a:pPr>
                      <a:r>
                        <a:rPr lang="en-US" sz="800" b="0" i="0" u="none" strike="noStrike" dirty="0">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Emergency Air Ambulance Coverage</a:t>
                      </a:r>
                    </a:p>
                    <a:p>
                      <a:pPr algn="l" fontAlgn="t">
                        <a:lnSpc>
                          <a:spcPct val="125000"/>
                        </a:lnSpc>
                        <a:spcAft>
                          <a:spcPts val="0"/>
                        </a:spcAft>
                      </a:pPr>
                      <a:r>
                        <a:rPr lang="en-US" sz="800" b="0" i="0" u="none" strike="noStrike" dirty="0">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Hospital to Hospital Ambulance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Repatriation to Hospital Near Home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Minor Return Transportation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If a child under 18 is left without a guardian due to your ambulance transport, MASA will reimburse eligible expenses to safely return them to family or a responsible caregiver.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Sick While Away From Home Expense Protection</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If you get sick or contract a communicable disease more than 100 miles from home, MASA will reimburse eligible expenses like lodging, meals, medical visits for proof of illness, testing, and airline re-booking.</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117632133"/>
                  </a:ext>
                </a:extLst>
              </a:tr>
              <a:tr h="365760">
                <a:tc>
                  <a:txBody>
                    <a:body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Post-Admission Continued Care Transport Protection</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MASA will reimburse up to $500 in eligible expenses for non-emergency ground transport or ride-shares between medical facilities, rehab, long-term care, hospice, or back home for continued care.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2323055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Patient Return Transportation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After being discharged from the hospital following an emergency more than 100 miles from home, MASA will arrange and pay for your commercial flight back home.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8700912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Companion Emergency Transportation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MASA will reimburse eligible out-of-pocket expenses related to having a companion ride with you during emergency transport.</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Hospital Visitor Transportation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If you’re hospitalized more than 100 miles away from home, MASA will arrange and pay for round-trip air travel for someone you choose to be with you.</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Vehicle &amp; RV Return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If your vehicle or RV is left unattended after an ambulance transport, MASA will help arrange and pay to get it back to your home or rental location.</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Organ Retrieval &amp; Organ Recipient Transportation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MASA will reimburse eligible out-of-pocket expenses to transport an organ needed for your transplant. If you need an organ transplant, MASA will help arrange and pay for your flight to the airport closest to where the surgery will take place.</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lnSpc>
                          <a:spcPct val="125000"/>
                        </a:lnSpc>
                        <a:spcAft>
                          <a:spcPts val="0"/>
                        </a:spcAft>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lnSpc>
                          <a:spcPct val="125000"/>
                        </a:lnSpc>
                        <a:spcAft>
                          <a:spcPts val="0"/>
                        </a:spcAft>
                        <a:buNone/>
                      </a:pPr>
                      <a:r>
                        <a:rPr lang="en-US" sz="800" b="1" i="0" u="none" strike="noStrike" dirty="0">
                          <a:solidFill>
                            <a:schemeClr val="bg2"/>
                          </a:solidFill>
                          <a:effectLst/>
                          <a:latin typeface="Poppins" pitchFamily="2" charset="77"/>
                          <a:ea typeface="Open Sans" pitchFamily="2" charset="0"/>
                          <a:cs typeface="Poppins" pitchFamily="2" charset="77"/>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itchFamily="2" charset="77"/>
                          <a:ea typeface="Open Sans" panose="020B0606030504020204" pitchFamily="34" charset="0"/>
                          <a:cs typeface="Poppins" pitchFamily="2" charset="77"/>
                        </a:rPr>
                        <a:t>$11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anose="020B0606030504020204" pitchFamily="34" charset="0"/>
                          <a:cs typeface="Poppins" pitchFamily="2" charset="77"/>
                        </a:rPr>
                        <a:t>$17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anose="020B0606030504020204" pitchFamily="34" charset="0"/>
                          <a:cs typeface="Poppins" pitchFamily="2" charset="77"/>
                        </a:rPr>
                        <a:t>$33</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itchFamily="2" charset="77"/>
                          <a:ea typeface="Open Sans" pitchFamily="2" charset="0"/>
                          <a:cs typeface="Poppins" pitchFamily="2" charset="77"/>
                        </a:rPr>
                        <a:t>Scan for product guide &gt;&gt;&gt;</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algn="l" fontAlgn="ctr">
                        <a:buNone/>
                      </a:pP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algn="l" fontAlgn="ctr">
                        <a:buNone/>
                      </a:pP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algn="l" fontAlgn="ctr">
                        <a:buNone/>
                      </a:pP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algn="l" fontAlgn="ctr">
                        <a:buNone/>
                      </a:pP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2484155E-0714-E26C-792A-382257135ED2}"/>
              </a:ext>
            </a:extLst>
          </p:cNvPr>
          <p:cNvSpPr txBox="1">
            <a:spLocks noGrp="1" noRot="1" noMove="1" noResize="1" noEditPoints="1" noAdjustHandles="1" noChangeArrowheads="1" noChangeShapeType="1"/>
          </p:cNvSpPr>
          <p:nvPr/>
        </p:nvSpPr>
        <p:spPr>
          <a:xfrm>
            <a:off x="2829465" y="8973138"/>
            <a:ext cx="4485736" cy="861774"/>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55C0-CF7D-3FC3-73BB-5D153886707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DD5E62C-1400-143C-37B3-44CEE438B1D5}"/>
              </a:ext>
            </a:extLst>
          </p:cNvPr>
          <p:cNvGraphicFramePr>
            <a:graphicFrameLocks noGrp="1"/>
          </p:cNvGraphicFramePr>
          <p:nvPr>
            <p:extLst>
              <p:ext uri="{D42A27DB-BD31-4B8C-83A1-F6EECF244321}">
                <p14:modId xmlns:p14="http://schemas.microsoft.com/office/powerpoint/2010/main" val="3324031148"/>
              </p:ext>
            </p:extLst>
          </p:nvPr>
        </p:nvGraphicFramePr>
        <p:xfrm>
          <a:off x="457200" y="445992"/>
          <a:ext cx="6858000" cy="3535680"/>
        </p:xfrm>
        <a:graphic>
          <a:graphicData uri="http://schemas.openxmlformats.org/drawingml/2006/table">
            <a:tbl>
              <a:tblPr firstRow="1" bandRow="1"/>
              <a:tblGrid>
                <a:gridCol w="46634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576931139"/>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2180400220"/>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2428343062"/>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800" b="1" dirty="0">
                        <a:solidFill>
                          <a:schemeClr val="tx1"/>
                        </a:solidFill>
                        <a:latin typeface="Open Sans" pitchFamily="2" charset="0"/>
                        <a:ea typeface="Open Sans" pitchFamily="2" charset="0"/>
                        <a:cs typeface="Open Sans" pitchFamily="2" charset="0"/>
                      </a:endParaRP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ea typeface="Open Sans" pitchFamily="2" charset="0"/>
                          <a:cs typeface="Poppins" pitchFamily="2" charset="77"/>
                        </a:rPr>
                        <a:t>Indemnity Gold</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Poppins" pitchFamily="2" charset="77"/>
                          <a:ea typeface="Open Sans" pitchFamily="2" charset="0"/>
                          <a:cs typeface="Poppins" pitchFamily="2" charset="77"/>
                        </a:rPr>
                        <a:t>Indemnity Plus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800" b="1" i="0" u="none" strike="noStrike" dirty="0">
                          <a:solidFill>
                            <a:srgbClr val="FFFFFF"/>
                          </a:solidFill>
                          <a:effectLst/>
                          <a:latin typeface="Poppins" pitchFamily="2" charset="77"/>
                          <a:ea typeface="Open Sans" pitchFamily="2" charset="0"/>
                          <a:cs typeface="Poppins" pitchFamily="2" charset="77"/>
                        </a:rPr>
                        <a:t>Emergent Gold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Emergency Ground Ambulance Coverage</a:t>
                      </a:r>
                    </a:p>
                    <a:p>
                      <a:pPr algn="l" fontAlgn="t">
                        <a:lnSpc>
                          <a:spcPct val="125000"/>
                        </a:lnSpc>
                        <a:spcAft>
                          <a:spcPts val="0"/>
                        </a:spcAft>
                      </a:pPr>
                      <a:r>
                        <a:rPr lang="en-US" sz="800" b="0" i="0" u="none" strike="noStrike" dirty="0">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 or pay you an indemnity amount.</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$250 indemnity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Emergency Air Ambulance Coverage</a:t>
                      </a:r>
                    </a:p>
                    <a:p>
                      <a:pPr algn="l" fontAlgn="t">
                        <a:lnSpc>
                          <a:spcPct val="125000"/>
                        </a:lnSpc>
                        <a:spcAft>
                          <a:spcPts val="0"/>
                        </a:spcAft>
                      </a:pPr>
                      <a:r>
                        <a:rPr lang="en-US" sz="800" b="0" i="0" u="none" strike="noStrike" dirty="0">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 or pay you an indemnity amount.</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$10k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i="0" u="none" strike="noStrike" dirty="0">
                          <a:solidFill>
                            <a:srgbClr val="454548"/>
                          </a:solidFill>
                          <a:effectLst/>
                          <a:latin typeface="Open Sans" pitchFamily="2" charset="0"/>
                          <a:ea typeface="Open Sans" pitchFamily="2" charset="0"/>
                          <a:cs typeface="Open Sans" pitchFamily="2" charset="0"/>
                        </a:rPr>
                        <a:t>$15k indemnity / claim, limit 2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Hospital to Hospital Ambulance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800" b="1" i="0" u="none" strike="noStrike" dirty="0">
                          <a:solidFill>
                            <a:srgbClr val="454548"/>
                          </a:solidFill>
                          <a:effectLst/>
                          <a:latin typeface="Poppins" pitchFamily="2" charset="77"/>
                          <a:ea typeface="Open Sans" pitchFamily="2" charset="0"/>
                          <a:cs typeface="Poppins" pitchFamily="2" charset="77"/>
                        </a:rPr>
                        <a:t>Repatriation to Hospital Near Home Coverage</a:t>
                      </a:r>
                    </a:p>
                    <a:p>
                      <a:pPr algn="l" fontAlgn="t">
                        <a:lnSpc>
                          <a:spcPct val="125000"/>
                        </a:lnSpc>
                        <a:spcAft>
                          <a:spcPts val="0"/>
                        </a:spcAft>
                        <a:buNone/>
                      </a:pPr>
                      <a:r>
                        <a:rPr lang="en-US" sz="800" b="0" i="0" u="none" strike="noStrike" dirty="0">
                          <a:solidFill>
                            <a:srgbClr val="454548"/>
                          </a:solidFill>
                          <a:effectLst/>
                          <a:latin typeface="Open Sans" pitchFamily="2" charset="0"/>
                          <a:ea typeface="Open Sans" pitchFamily="2" charset="0"/>
                          <a:cs typeface="Open Sans" pitchFamily="2"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 ---</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p>
                      <a:pPr algn="l" fontAlgn="t">
                        <a:lnSpc>
                          <a:spcPct val="125000"/>
                        </a:lnSpc>
                        <a:spcAft>
                          <a:spcPts val="0"/>
                        </a:spcAft>
                        <a:buNone/>
                      </a:pPr>
                      <a:r>
                        <a:rPr lang="en-US" sz="800" b="1" i="0" u="none" strike="noStrike" dirty="0">
                          <a:solidFill>
                            <a:schemeClr val="bg2"/>
                          </a:solidFill>
                          <a:effectLst/>
                          <a:latin typeface="Poppins" pitchFamily="2" charset="77"/>
                          <a:ea typeface="Open Sans" pitchFamily="2" charset="0"/>
                          <a:cs typeface="Poppins" pitchFamily="2" charset="77"/>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itchFamily="2" charset="77"/>
                          <a:ea typeface="Open Sans" panose="020B0606030504020204" pitchFamily="34" charset="0"/>
                          <a:cs typeface="Poppins" pitchFamily="2" charset="77"/>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anose="020B0606030504020204" pitchFamily="34" charset="0"/>
                          <a:cs typeface="Poppins" pitchFamily="2" charset="77"/>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Poppins" pitchFamily="2" charset="77"/>
                          <a:ea typeface="Open Sans" panose="020B0606030504020204" pitchFamily="34" charset="0"/>
                          <a:cs typeface="Poppins" pitchFamily="2" charset="77"/>
                        </a:rPr>
                        <a:t>$10</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800" b="1" i="0" u="none" strike="noStrike" dirty="0">
                          <a:solidFill>
                            <a:schemeClr val="bg2"/>
                          </a:solidFill>
                          <a:effectLst/>
                          <a:latin typeface="Poppins" pitchFamily="2" charset="77"/>
                          <a:ea typeface="Open Sans" pitchFamily="2" charset="0"/>
                          <a:cs typeface="Poppins" pitchFamily="2" charset="77"/>
                        </a:rPr>
                        <a:t>Scan for product guide &gt;&gt;&gt;</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itchFamily="2" charset="77"/>
                        <a:ea typeface="Open Sans" panose="020B0606030504020204" pitchFamily="34" charset="0"/>
                        <a:cs typeface="Poppins" pitchFamily="2" charset="77"/>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3" name="TextBox 2">
            <a:extLst>
              <a:ext uri="{FF2B5EF4-FFF2-40B4-BE49-F238E27FC236}">
                <a16:creationId xmlns:a16="http://schemas.microsoft.com/office/drawing/2014/main" id="{6375D54E-17F7-467D-E7F8-CC6116CB9A80}"/>
              </a:ext>
            </a:extLst>
          </p:cNvPr>
          <p:cNvSpPr txBox="1"/>
          <p:nvPr/>
        </p:nvSpPr>
        <p:spPr>
          <a:xfrm>
            <a:off x="7932057" y="0"/>
            <a:ext cx="2329543" cy="1569660"/>
          </a:xfrm>
          <a:prstGeom prst="rect">
            <a:avLst/>
          </a:prstGeom>
          <a:solidFill>
            <a:schemeClr val="accent1"/>
          </a:solidFill>
        </p:spPr>
        <p:txBody>
          <a:bodyPr wrap="square">
            <a:spAutoFit/>
          </a:bodyPr>
          <a:lstStyle/>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INSTRUCTION:</a:t>
            </a:r>
          </a:p>
          <a:p>
            <a:endPar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12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If offering indemnity plans, use this table. If a combination of plans, be sure to copy and paste exact columns to keep the QR codes from breaking.</a:t>
            </a:r>
          </a:p>
        </p:txBody>
      </p:sp>
      <p:sp>
        <p:nvSpPr>
          <p:cNvPr id="5" name="TextBox 4">
            <a:extLst>
              <a:ext uri="{FF2B5EF4-FFF2-40B4-BE49-F238E27FC236}">
                <a16:creationId xmlns:a16="http://schemas.microsoft.com/office/drawing/2014/main" id="{0FC54B9F-33EB-F602-1A35-30B46EBF2209}"/>
              </a:ext>
            </a:extLst>
          </p:cNvPr>
          <p:cNvSpPr txBox="1">
            <a:spLocks noGrp="1" noRot="1" noMove="1" noResize="1" noEditPoints="1" noAdjustHandles="1" noChangeArrowheads="1" noChangeShapeType="1"/>
          </p:cNvSpPr>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173987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D74FFB6-F4E8-8B8E-D5C1-0EDFAD8FCF1C}"/>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270939059"/>
              </p:ext>
            </p:extLst>
          </p:nvPr>
        </p:nvGraphicFramePr>
        <p:xfrm>
          <a:off x="2259105" y="2175605"/>
          <a:ext cx="5029200" cy="6675120"/>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2171094988"/>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3204151672"/>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390093172"/>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dirty="0">
                        <a:solidFill>
                          <a:schemeClr val="tx1"/>
                        </a:solidFill>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Open Sans" pitchFamily="2" charset="0"/>
                          <a:ea typeface="Open Sans" pitchFamily="2" charset="0"/>
                          <a:cs typeface="Open Sans" pitchFamily="2" charset="0"/>
                        </a:rPr>
                        <a:t>Emergent </a:t>
                      </a:r>
                    </a:p>
                    <a:p>
                      <a:pPr lvl="0" algn="l" fontAlgn="ctr">
                        <a:buNone/>
                      </a:pPr>
                      <a:r>
                        <a:rPr lang="en-US" sz="800" b="1" i="0" u="none" strike="noStrike" dirty="0">
                          <a:solidFill>
                            <a:srgbClr val="FFFFFF"/>
                          </a:solidFill>
                          <a:effectLst/>
                          <a:latin typeface="Open Sans" pitchFamily="2" charset="0"/>
                          <a:ea typeface="Open Sans" pitchFamily="2" charset="0"/>
                          <a:cs typeface="Open Sans" pitchFamily="2" charset="0"/>
                        </a:rPr>
                        <a:t>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Open Sans" pitchFamily="2" charset="0"/>
                          <a:ea typeface="Open Sans" pitchFamily="2" charset="0"/>
                          <a:cs typeface="Open Sans" pitchFamily="2" charset="0"/>
                        </a:rPr>
                        <a:t>Emergent</a:t>
                      </a:r>
                    </a:p>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dirty="0">
                          <a:solidFill>
                            <a:srgbClr val="FFFFFF"/>
                          </a:solidFill>
                          <a:effectLst/>
                          <a:latin typeface="Open Sans" pitchFamily="2" charset="0"/>
                          <a:ea typeface="Open Sans" pitchFamily="2" charset="0"/>
                          <a:cs typeface="Open Sans" pitchFamily="2" charset="0"/>
                        </a:rPr>
                        <a:t>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dirty="0">
                          <a:solidFill>
                            <a:srgbClr val="FFFFFF"/>
                          </a:solidFill>
                          <a:effectLst/>
                          <a:latin typeface="Open Sans" pitchFamily="2" charset="0"/>
                          <a:ea typeface="Open Sans" pitchFamily="2" charset="0"/>
                          <a:cs typeface="Open Sans" pitchFamily="2" charset="0"/>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Emergency Ground Ambulance Coverage</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dirty="0">
                          <a:solidFill>
                            <a:srgbClr val="545456"/>
                          </a:solidFill>
                          <a:effectLst/>
                          <a:latin typeface="Poppins" pitchFamily="2" charset="77"/>
                          <a:ea typeface="Open Sans" pitchFamily="2" charset="0"/>
                          <a:cs typeface="Poppins" pitchFamily="2" charset="77"/>
                        </a:rPr>
                        <a:t>Emergency Air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 limit 2/yr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$20k max per claim</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Hospital to Hospital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Repatriation to Hospital Near Home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6139196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Minor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457200">
                <a:tc>
                  <a:txBody>
                    <a:bodyPr/>
                    <a:lstStyle/>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Sick While Away From Home Expense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$5k max, limit 2 pp per year</a:t>
                      </a:r>
                      <a:r>
                        <a:rPr lang="en-US" sz="600" b="0" i="0" u="none" strike="noStrike" baseline="30000" dirty="0">
                          <a:solidFill>
                            <a:srgbClr val="454548"/>
                          </a:solidFill>
                          <a:effectLst/>
                          <a:latin typeface="Open Sans" pitchFamily="2" charset="0"/>
                        </a:rPr>
                        <a:t>4</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ea typeface="Open Sans" pitchFamily="2" charset="0"/>
                          <a:cs typeface="Open Sans" pitchFamily="2" charset="0"/>
                        </a:rPr>
                        <a:t> ---</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117632133"/>
                  </a:ext>
                </a:extLst>
              </a:tr>
              <a:tr h="457200">
                <a:tc>
                  <a:txBody>
                    <a:bodyPr/>
                    <a:lstStyle/>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Post-Admission Continued </a:t>
                      </a:r>
                    </a:p>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Care Transport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lang="en-US" sz="600" b="0" i="0" u="none" strike="noStrike" dirty="0">
                          <a:solidFill>
                            <a:srgbClr val="454548"/>
                          </a:solidFill>
                          <a:effectLst/>
                          <a:latin typeface="Open Sans" pitchFamily="2" charset="0"/>
                        </a:rPr>
                        <a:t>$500 max pp, limit 1 per year</a:t>
                      </a:r>
                      <a:r>
                        <a:rPr lang="en-US" sz="600" b="0" i="0" u="none" strike="noStrike" baseline="30000" dirty="0">
                          <a:solidFill>
                            <a:srgbClr val="454548"/>
                          </a:solidFill>
                          <a:effectLst/>
                          <a:latin typeface="Open Sans" pitchFamily="2" charset="0"/>
                        </a:rPr>
                        <a:t>1</a:t>
                      </a: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23230550"/>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Patient Return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777240"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9282687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Companion Emergency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4</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Hospital Visitor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1010010221"/>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Vehicle &amp; RV Return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Organ Retrieval &amp; Organ </a:t>
                      </a:r>
                    </a:p>
                    <a:p>
                      <a:pPr algn="l" fontAlgn="t">
                        <a:spcAft>
                          <a:spcPts val="200"/>
                        </a:spcAft>
                        <a:buNone/>
                      </a:pPr>
                      <a:r>
                        <a:rPr lang="en-US" sz="800" b="1" i="0" u="none" strike="noStrike" dirty="0">
                          <a:solidFill>
                            <a:srgbClr val="545456"/>
                          </a:solidFill>
                          <a:effectLst/>
                          <a:latin typeface="Poppins" pitchFamily="2" charset="77"/>
                          <a:ea typeface="Open Sans" pitchFamily="2" charset="0"/>
                          <a:cs typeface="Poppins" pitchFamily="2" charset="77"/>
                        </a:rPr>
                        <a:t>Recipient Transportation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algn="l" fontAlgn="ctr">
                        <a:buNone/>
                      </a:pPr>
                      <a:r>
                        <a:rPr kumimoji="0" lang="en-US" sz="600" b="0" i="0" u="none" strike="noStrike" kern="1200" cap="none" spc="0" normalizeH="0" baseline="0" noProof="0" dirty="0">
                          <a:ln>
                            <a:noFill/>
                          </a:ln>
                          <a:solidFill>
                            <a:srgbClr val="454548"/>
                          </a:solidFill>
                          <a:effectLst/>
                          <a:uLnTx/>
                          <a:uFillTx/>
                          <a:latin typeface="Open Sans" pitchFamily="2" charset="0"/>
                          <a:ea typeface="Open Sans" pitchFamily="2" charset="0"/>
                          <a:cs typeface="Open Sans" pitchFamily="2" charset="0"/>
                        </a:rPr>
                        <a:t>---</a:t>
                      </a:r>
                      <a:endParaRPr lang="en-US" sz="600" b="0" i="0" u="none" strike="noStrike" dirty="0">
                        <a:solidFill>
                          <a:srgbClr val="454548"/>
                        </a:solidFill>
                        <a:effectLst/>
                        <a:latin typeface="Poppins" pitchFamily="2" charset="77"/>
                        <a:cs typeface="Poppins" pitchFamily="2" charset="77"/>
                      </a:endParaRPr>
                    </a:p>
                  </a:txBody>
                  <a:tcPr marL="45720" marR="4572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3</a:t>
                      </a:r>
                    </a:p>
                  </a:txBody>
                  <a:tcPr marL="45720" marR="45720"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p>
                      <a:pPr algn="l" fontAlgn="t">
                        <a:buNone/>
                      </a:pPr>
                      <a:r>
                        <a:rPr lang="en-US" sz="800" b="1" i="0" u="none" strike="noStrike" dirty="0">
                          <a:solidFill>
                            <a:schemeClr val="bg2"/>
                          </a:solidFill>
                          <a:effectLst/>
                          <a:latin typeface="Open Sans" pitchFamily="2" charset="0"/>
                          <a:ea typeface="Open Sans" pitchFamily="2" charset="0"/>
                          <a:cs typeface="Open Sans"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Open Sans" pitchFamily="2" charset="0"/>
                          <a:ea typeface="Open Sans" pitchFamily="2" charset="0"/>
                          <a:cs typeface="Open Sans" pitchFamily="2" charset="0"/>
                        </a:rPr>
                        <a:t>$14</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Open Sans" pitchFamily="2" charset="0"/>
                          <a:ea typeface="Open Sans" pitchFamily="2" charset="0"/>
                          <a:cs typeface="Open Sans" pitchFamily="2" charset="0"/>
                        </a:rPr>
                        <a:t>$19</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dirty="0">
                          <a:solidFill>
                            <a:schemeClr val="bg2"/>
                          </a:solidFill>
                          <a:effectLst/>
                          <a:latin typeface="Open Sans" pitchFamily="2" charset="0"/>
                          <a:ea typeface="Open Sans" pitchFamily="2" charset="0"/>
                          <a:cs typeface="Open Sans" pitchFamily="2" charset="0"/>
                        </a:rPr>
                        <a:t>$39</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algn="l" fontAlgn="t">
                        <a:buNone/>
                      </a:pPr>
                      <a:r>
                        <a:rPr lang="en-US" sz="800" b="1" i="0" u="none" strike="noStrike" dirty="0">
                          <a:solidFill>
                            <a:schemeClr val="bg2"/>
                          </a:solidFill>
                          <a:effectLst/>
                          <a:latin typeface="Open Sans" pitchFamily="2" charset="0"/>
                          <a:ea typeface="Open Sans" pitchFamily="2" charset="0"/>
                          <a:cs typeface="Open Sans" pitchFamily="2" charset="0"/>
                        </a:rPr>
                        <a:t>Scan for product guide &gt;&gt;&gt;</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5"/>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2" name="TextBox 1">
            <a:extLst>
              <a:ext uri="{FF2B5EF4-FFF2-40B4-BE49-F238E27FC236}">
                <a16:creationId xmlns:a16="http://schemas.microsoft.com/office/drawing/2014/main" id="{AF9D8398-30FC-460A-8B1D-9E5AD142D997}"/>
              </a:ext>
            </a:extLst>
          </p:cNvPr>
          <p:cNvSpPr txBox="1">
            <a:spLocks noGrp="1" noRot="1" noMove="1" noResize="1" noEditPoints="1" noAdjustHandles="1" noChangeArrowheads="1" noChangeShapeType="1"/>
          </p:cNvSpPr>
          <p:nvPr/>
        </p:nvSpPr>
        <p:spPr>
          <a:xfrm>
            <a:off x="451596" y="6911733"/>
            <a:ext cx="1629647" cy="1938992"/>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1: United States only | 2: United States and Canada. | 3: United Sates, Canada, Mexico, the Caribbean (excluding Cuba), the Bahamas, and Bermuda. | 4: Worldwide coverage to include any region with the exclusion of Antarctica and not prohibited by U.S. law or U.S. travel advisories.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
        <p:nvSpPr>
          <p:cNvPr id="3" name="TextBox 2">
            <a:extLst>
              <a:ext uri="{FF2B5EF4-FFF2-40B4-BE49-F238E27FC236}">
                <a16:creationId xmlns:a16="http://schemas.microsoft.com/office/drawing/2014/main" id="{B7685A5B-7C7F-50F8-69D4-72F1228C41D1}"/>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4" name="TextBox 3">
            <a:extLst>
              <a:ext uri="{FF2B5EF4-FFF2-40B4-BE49-F238E27FC236}">
                <a16:creationId xmlns:a16="http://schemas.microsoft.com/office/drawing/2014/main" id="{2FA01C8E-6C77-7E89-8C83-EBAF579687CC}"/>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5" name="TextBox 4">
            <a:extLst>
              <a:ext uri="{FF2B5EF4-FFF2-40B4-BE49-F238E27FC236}">
                <a16:creationId xmlns:a16="http://schemas.microsoft.com/office/drawing/2014/main" id="{22033902-F578-ED22-A4E1-F0D5835EA795}"/>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7" name="Picture 6" descr="MASA Access">
            <a:extLst>
              <a:ext uri="{FF2B5EF4-FFF2-40B4-BE49-F238E27FC236}">
                <a16:creationId xmlns:a16="http://schemas.microsoft.com/office/drawing/2014/main" id="{FCC4BBE6-126B-536D-9A81-02BBC728BC1D}"/>
              </a:ext>
            </a:extLst>
          </p:cNvPr>
          <p:cNvPicPr>
            <a:picLocks noGrp="1" noRot="1" noMove="1" noResize="1" noEditPoints="1" noAdjustHandles="1" noChangeArrowheads="1" noChangeShapeType="1" noCrop="1"/>
          </p:cNvPicPr>
          <p:nvPr/>
        </p:nvPicPr>
        <p:blipFill>
          <a:blip r:embed="rId6"/>
          <a:stretch>
            <a:fillRect/>
          </a:stretch>
        </p:blipFill>
        <p:spPr>
          <a:xfrm>
            <a:off x="5256777" y="433524"/>
            <a:ext cx="2064026" cy="275203"/>
          </a:xfrm>
          <a:prstGeom prst="rect">
            <a:avLst/>
          </a:prstGeom>
        </p:spPr>
      </p:pic>
    </p:spTree>
    <p:extLst>
      <p:ext uri="{BB962C8B-B14F-4D97-AF65-F5344CB8AC3E}">
        <p14:creationId xmlns:p14="http://schemas.microsoft.com/office/powerpoint/2010/main" val="3900529951"/>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5640</TotalTime>
  <Words>2343</Words>
  <Application>Microsoft Office PowerPoint</Application>
  <PresentationFormat>Custom</PresentationFormat>
  <Paragraphs>236</Paragraphs>
  <Slides>5</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21</cp:revision>
  <cp:lastPrinted>2026-06-25T22:04:40Z</cp:lastPrinted>
  <dcterms:created xsi:type="dcterms:W3CDTF">2024-03-14T18:51:59Z</dcterms:created>
  <dcterms:modified xsi:type="dcterms:W3CDTF">2026-08-28T22:18:53Z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