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7"/>
  </p:notesMasterIdLst>
  <p:handoutMasterIdLst>
    <p:handoutMasterId r:id="rId8"/>
  </p:handoutMasterIdLst>
  <p:sldIdLst>
    <p:sldId id="262" r:id="rId2"/>
    <p:sldId id="258" r:id="rId3"/>
    <p:sldId id="261" r:id="rId4"/>
    <p:sldId id="263" r:id="rId5"/>
    <p:sldId id="264" r:id="rId6"/>
  </p:sldIdLst>
  <p:sldSz cx="7772400" cy="10058400"/>
  <p:notesSz cx="7102475" cy="9388475"/>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35B4AA3-11E7-41FE-A509-6D6EC0C55CB1}">
          <p14:sldIdLst>
            <p14:sldId id="262"/>
          </p14:sldIdLst>
        </p14:section>
        <p14:section name="Two page version" id="{11D98AE7-F091-452F-BE6B-9FE2C53908FB}">
          <p14:sldIdLst>
            <p14:sldId id="258"/>
            <p14:sldId id="261"/>
            <p14:sldId id="263"/>
          </p14:sldIdLst>
        </p14:section>
        <p14:section name="One page version" id="{C78E2788-A6F9-4CA5-B6EC-E6F1846B834A}">
          <p14:sldIdLst>
            <p14:sldId id="26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8FD"/>
    <a:srgbClr val="545456"/>
    <a:srgbClr val="D3C9E0"/>
    <a:srgbClr val="54378D"/>
    <a:srgbClr val="454548"/>
    <a:srgbClr val="FFFFFF"/>
    <a:srgbClr val="000000"/>
    <a:srgbClr val="A996C5"/>
    <a:srgbClr val="E64B38"/>
    <a:srgbClr val="7F65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84"/>
    <p:restoredTop sz="94746" autoAdjust="0"/>
  </p:normalViewPr>
  <p:slideViewPr>
    <p:cSldViewPr snapToGrid="0">
      <p:cViewPr varScale="1">
        <p:scale>
          <a:sx n="53" d="100"/>
          <a:sy n="53" d="100"/>
        </p:scale>
        <p:origin x="2501" y="77"/>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E7E299-6BD0-8186-9B90-A6C910DF0665}"/>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70DFDE7E-7651-777D-F092-806CCDDBEE02}"/>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3CA0F514-0C8C-504E-84CF-028AEC83F33E}" type="datetimeFigureOut">
              <a:rPr lang="en-US" smtClean="0"/>
              <a:t>8/28/2026</a:t>
            </a:fld>
            <a:endParaRPr lang="en-US"/>
          </a:p>
        </p:txBody>
      </p:sp>
      <p:sp>
        <p:nvSpPr>
          <p:cNvPr id="4" name="Footer Placeholder 3">
            <a:extLst>
              <a:ext uri="{FF2B5EF4-FFF2-40B4-BE49-F238E27FC236}">
                <a16:creationId xmlns:a16="http://schemas.microsoft.com/office/drawing/2014/main" id="{B0C55D0A-88B1-1CC5-F9C7-26D508C6175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ED780C-D787-78FC-170D-088FD8D0549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723E1530-7AF0-D14F-ABA6-DCBCD160D36A}" type="slidenum">
              <a:rPr lang="en-US" smtClean="0"/>
              <a:t>‹#›</a:t>
            </a:fld>
            <a:endParaRPr lang="en-US"/>
          </a:p>
        </p:txBody>
      </p:sp>
    </p:spTree>
    <p:extLst>
      <p:ext uri="{BB962C8B-B14F-4D97-AF65-F5344CB8AC3E}">
        <p14:creationId xmlns:p14="http://schemas.microsoft.com/office/powerpoint/2010/main" val="3968588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6B6DB5F6-16FF-43F1-A77D-0AEF242F3CD9}" type="datetimeFigureOut">
              <a:rPr lang="en-US" smtClean="0"/>
              <a:t>8/28/2026</a:t>
            </a:fld>
            <a:endParaRPr lang="en-US"/>
          </a:p>
        </p:txBody>
      </p:sp>
      <p:sp>
        <p:nvSpPr>
          <p:cNvPr id="4" name="Slide Image Placeholder 3"/>
          <p:cNvSpPr>
            <a:spLocks noGrp="1" noRot="1" noChangeAspect="1"/>
          </p:cNvSpPr>
          <p:nvPr>
            <p:ph type="sldImg" idx="2"/>
          </p:nvPr>
        </p:nvSpPr>
        <p:spPr>
          <a:xfrm>
            <a:off x="2327275" y="1173163"/>
            <a:ext cx="2447925"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6ECBB824-6677-4AEB-8D96-7E9C84DD084F}" type="slidenum">
              <a:rPr lang="en-US" smtClean="0"/>
              <a:t>‹#›</a:t>
            </a:fld>
            <a:endParaRPr lang="en-US"/>
          </a:p>
        </p:txBody>
      </p:sp>
    </p:spTree>
    <p:extLst>
      <p:ext uri="{BB962C8B-B14F-4D97-AF65-F5344CB8AC3E}">
        <p14:creationId xmlns:p14="http://schemas.microsoft.com/office/powerpoint/2010/main" val="41540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slide layouts there is another version of this without the call to action box on the bottom left.</a:t>
            </a:r>
          </a:p>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2</a:t>
            </a:fld>
            <a:endParaRPr lang="en-US"/>
          </a:p>
        </p:txBody>
      </p:sp>
    </p:spTree>
    <p:extLst>
      <p:ext uri="{BB962C8B-B14F-4D97-AF65-F5344CB8AC3E}">
        <p14:creationId xmlns:p14="http://schemas.microsoft.com/office/powerpoint/2010/main" val="1774341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CC45-86A3-A1AB-5ECB-3B15B7825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1FA55-7E12-52CD-DB75-223D99F121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E9B73F-EA46-A098-F25D-9B1A6E0BD525}"/>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A5192E12-8B7A-FFA0-6374-A171601D1509}"/>
              </a:ext>
            </a:extLst>
          </p:cNvPr>
          <p:cNvSpPr>
            <a:spLocks noGrp="1"/>
          </p:cNvSpPr>
          <p:nvPr>
            <p:ph type="sldNum" sz="quarter" idx="5"/>
          </p:nvPr>
        </p:nvSpPr>
        <p:spPr/>
        <p:txBody>
          <a:bodyPr/>
          <a:lstStyle/>
          <a:p>
            <a:fld id="{6ECBB824-6677-4AEB-8D96-7E9C84DD084F}" type="slidenum">
              <a:rPr lang="en-US" smtClean="0"/>
              <a:t>3</a:t>
            </a:fld>
            <a:endParaRPr lang="en-US"/>
          </a:p>
        </p:txBody>
      </p:sp>
    </p:spTree>
    <p:extLst>
      <p:ext uri="{BB962C8B-B14F-4D97-AF65-F5344CB8AC3E}">
        <p14:creationId xmlns:p14="http://schemas.microsoft.com/office/powerpoint/2010/main" val="305670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p:cNvSpPr>
            <a:spLocks noGrp="1"/>
          </p:cNvSpPr>
          <p:nvPr>
            <p:ph type="sldNum" sz="quarter" idx="5"/>
          </p:nvPr>
        </p:nvSpPr>
        <p:spPr/>
        <p:txBody>
          <a:bodyPr/>
          <a:lstStyle/>
          <a:p>
            <a:fld id="{6ECBB824-6677-4AEB-8D96-7E9C84DD084F}" type="slidenum">
              <a:rPr lang="en-US" smtClean="0"/>
              <a:t>4</a:t>
            </a:fld>
            <a:endParaRPr lang="en-US"/>
          </a:p>
        </p:txBody>
      </p:sp>
    </p:spTree>
    <p:extLst>
      <p:ext uri="{BB962C8B-B14F-4D97-AF65-F5344CB8AC3E}">
        <p14:creationId xmlns:p14="http://schemas.microsoft.com/office/powerpoint/2010/main" val="4228199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p:cNvSpPr>
            <a:spLocks noGrp="1"/>
          </p:cNvSpPr>
          <p:nvPr>
            <p:ph type="sldNum" sz="quarter" idx="5"/>
          </p:nvPr>
        </p:nvSpPr>
        <p:spPr/>
        <p:txBody>
          <a:bodyPr/>
          <a:lstStyle/>
          <a:p>
            <a:fld id="{6ECBB824-6677-4AEB-8D96-7E9C84DD084F}" type="slidenum">
              <a:rPr lang="en-US" smtClean="0"/>
              <a:t>5</a:t>
            </a:fld>
            <a:endParaRPr lang="en-US"/>
          </a:p>
        </p:txBody>
      </p:sp>
    </p:spTree>
    <p:extLst>
      <p:ext uri="{BB962C8B-B14F-4D97-AF65-F5344CB8AC3E}">
        <p14:creationId xmlns:p14="http://schemas.microsoft.com/office/powerpoint/2010/main" val="32735613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age layout">
    <p:bg>
      <p:bgRef idx="1001">
        <a:schemeClr val="bg2"/>
      </p:bgRef>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08651D84-C70D-D19F-A263-9210500D58FA}"/>
              </a:ext>
            </a:extLst>
          </p:cNvPr>
          <p:cNvCxnSpPr>
            <a:stCxn id="17" idx="6"/>
            <a:endCxn id="23" idx="2"/>
          </p:cNvCxnSpPr>
          <p:nvPr userDrawn="1"/>
        </p:nvCxnSpPr>
        <p:spPr>
          <a:xfrm>
            <a:off x="1133444" y="2810108"/>
            <a:ext cx="4786627" cy="0"/>
          </a:xfrm>
          <a:prstGeom prst="line">
            <a:avLst/>
          </a:prstGeom>
          <a:ln w="12700">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4E821A64-6F97-1B15-C1F5-D1DC66819545}"/>
              </a:ext>
            </a:extLst>
          </p:cNvPr>
          <p:cNvSpPr txBox="1"/>
          <p:nvPr userDrawn="1"/>
        </p:nvSpPr>
        <p:spPr>
          <a:xfrm>
            <a:off x="565702" y="1277298"/>
            <a:ext cx="5745645" cy="1077218"/>
          </a:xfrm>
          <a:prstGeom prst="rect">
            <a:avLst/>
          </a:prstGeom>
          <a:noFill/>
        </p:spPr>
        <p:txBody>
          <a:bodyPr wrap="square" rtlCol="0">
            <a:spAutoFit/>
          </a:bodyPr>
          <a:lstStyle/>
          <a:p>
            <a:r>
              <a:rPr lang="en-US" sz="3200" b="1" dirty="0">
                <a:latin typeface="Poppins" panose="00000500000000000000" pitchFamily="2" charset="0"/>
                <a:cs typeface="Poppins" panose="00000500000000000000" pitchFamily="2" charset="0"/>
              </a:rPr>
              <a:t>How to prepare a MASA enrollment benefit guide</a:t>
            </a:r>
          </a:p>
        </p:txBody>
      </p:sp>
      <p:sp>
        <p:nvSpPr>
          <p:cNvPr id="4" name="TextBox 3">
            <a:extLst>
              <a:ext uri="{FF2B5EF4-FFF2-40B4-BE49-F238E27FC236}">
                <a16:creationId xmlns:a16="http://schemas.microsoft.com/office/drawing/2014/main" id="{56689CB2-9C70-511C-DD16-7C4269E68243}"/>
              </a:ext>
            </a:extLst>
          </p:cNvPr>
          <p:cNvSpPr txBox="1"/>
          <p:nvPr userDrawn="1"/>
        </p:nvSpPr>
        <p:spPr>
          <a:xfrm>
            <a:off x="4114803" y="4791116"/>
            <a:ext cx="3035368" cy="4751685"/>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Table customization instructions</a:t>
            </a:r>
            <a:endParaRPr lang="en-US" sz="13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spcAft>
                <a:spcPts val="1200"/>
              </a:spcAft>
            </a:pPr>
            <a:r>
              <a:rPr lang="en-US" sz="1000" b="1" dirty="0">
                <a:latin typeface="Poppins" pitchFamily="2" charset="77"/>
                <a:ea typeface="Open Sans" panose="020B0606030504020204" pitchFamily="34" charset="0"/>
                <a:cs typeface="Poppins" pitchFamily="2" charset="77"/>
              </a:rPr>
              <a:t>To remove a plan column: </a:t>
            </a:r>
            <a:endParaRPr lang="en-US" sz="1000" dirty="0">
              <a:latin typeface="Poppins" pitchFamily="2" charset="77"/>
              <a:ea typeface="Open Sans" panose="020B0606030504020204" pitchFamily="34" charset="0"/>
              <a:cs typeface="Poppins" pitchFamily="2" charset="77"/>
            </a:endParaRP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Hover over the plan columns (vertical) you want removed until you see a downward bold black arrow — click and the column should be fully selected and highlighted.</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Right-click inside of that column and select "delete" &gt; "delete column" from the pop-up bar.</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Check if there are any rows (horizontal) that need to be removed as a consequence of the plan removals and delete those using the same process. E.g., by eliminating the Premier plan, you don't need to show "Post admission coverage" or "Sick while away"</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To make sure the table still looks good on the page, select the entire table, then go to the "Table layout" tab. Under "Table size" ensure that the width of the table is correct (either 5” or 7.5“).</a:t>
            </a:r>
          </a:p>
        </p:txBody>
      </p:sp>
      <p:sp>
        <p:nvSpPr>
          <p:cNvPr id="5" name="TextBox 4">
            <a:extLst>
              <a:ext uri="{FF2B5EF4-FFF2-40B4-BE49-F238E27FC236}">
                <a16:creationId xmlns:a16="http://schemas.microsoft.com/office/drawing/2014/main" id="{66535539-EDD9-C453-8412-221333F93F1A}"/>
              </a:ext>
            </a:extLst>
          </p:cNvPr>
          <p:cNvSpPr txBox="1"/>
          <p:nvPr userDrawn="1"/>
        </p:nvSpPr>
        <p:spPr>
          <a:xfrm>
            <a:off x="622230" y="4791116"/>
            <a:ext cx="3035370" cy="4501617"/>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Restrictions &amp; expectations</a:t>
            </a:r>
            <a:endParaRPr lang="en-US" sz="1300" b="1"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of whole plans (columns) and corresponding benefits (rows) is acceptable, as long as table sizing is adhered to. </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Adjusting benefit definitions is </a:t>
            </a:r>
            <a:r>
              <a:rPr lang="en-US" sz="1000" b="1" dirty="0">
                <a:latin typeface="Open Sans" panose="020B0606030504020204" pitchFamily="34" charset="0"/>
                <a:ea typeface="Open Sans" panose="020B0606030504020204" pitchFamily="34" charset="0"/>
                <a:cs typeface="Open Sans" panose="020B0606030504020204" pitchFamily="34" charset="0"/>
              </a:rPr>
              <a:t>not </a:t>
            </a:r>
            <a:r>
              <a:rPr lang="en-US" sz="1000" dirty="0">
                <a:latin typeface="Open Sans" panose="020B0606030504020204" pitchFamily="34" charset="0"/>
                <a:ea typeface="Open Sans" panose="020B0606030504020204" pitchFamily="34" charset="0"/>
                <a:cs typeface="Open Sans" panose="020B0606030504020204" pitchFamily="34" charset="0"/>
              </a:rPr>
              <a:t>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limits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the scannable QR codes which direct to the corresponding product guide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Ensure the guide is coordinated to the state the company is </a:t>
            </a:r>
            <a:r>
              <a:rPr lang="en-US" sz="1000" dirty="0" err="1">
                <a:latin typeface="Open Sans" panose="020B0606030504020204" pitchFamily="34" charset="0"/>
                <a:ea typeface="Open Sans" panose="020B0606030504020204" pitchFamily="34" charset="0"/>
                <a:cs typeface="Open Sans" panose="020B0606030504020204" pitchFamily="34" charset="0"/>
              </a:rPr>
              <a:t>sitused</a:t>
            </a:r>
            <a:r>
              <a:rPr lang="en-US" sz="1000" dirty="0">
                <a:latin typeface="Open Sans" panose="020B0606030504020204" pitchFamily="34" charset="0"/>
                <a:ea typeface="Open Sans" panose="020B0606030504020204" pitchFamily="34" charset="0"/>
                <a:cs typeface="Open Sans" panose="020B0606030504020204" pitchFamily="34" charset="0"/>
              </a:rPr>
              <a:t> in before making adjustments.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Use of both pages in enrollment guides is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Page 1 educates while page 2 relates plan specifics.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New enrollment guides are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to be prepared for annual enrollments. </a:t>
            </a:r>
          </a:p>
        </p:txBody>
      </p:sp>
      <p:sp>
        <p:nvSpPr>
          <p:cNvPr id="17" name="Oval 16">
            <a:extLst>
              <a:ext uri="{FF2B5EF4-FFF2-40B4-BE49-F238E27FC236}">
                <a16:creationId xmlns:a16="http://schemas.microsoft.com/office/drawing/2014/main" id="{D9DCD101-5338-D94E-648D-6F6E0EF44106}"/>
              </a:ext>
            </a:extLst>
          </p:cNvPr>
          <p:cNvSpPr/>
          <p:nvPr userDrawn="1"/>
        </p:nvSpPr>
        <p:spPr>
          <a:xfrm>
            <a:off x="665093"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1</a:t>
            </a:r>
          </a:p>
        </p:txBody>
      </p:sp>
      <p:sp>
        <p:nvSpPr>
          <p:cNvPr id="18" name="TextBox 17">
            <a:extLst>
              <a:ext uri="{FF2B5EF4-FFF2-40B4-BE49-F238E27FC236}">
                <a16:creationId xmlns:a16="http://schemas.microsoft.com/office/drawing/2014/main" id="{C491D3A0-3CE1-3EAD-1CE2-63EDA6473678}"/>
              </a:ext>
            </a:extLst>
          </p:cNvPr>
          <p:cNvSpPr txBox="1"/>
          <p:nvPr userDrawn="1"/>
        </p:nvSpPr>
        <p:spPr>
          <a:xfrm>
            <a:off x="622229" y="3182174"/>
            <a:ext cx="1397352" cy="846770"/>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Choose whether you want a 1-page version (slide 4) or a 2-page version.</a:t>
            </a:r>
          </a:p>
        </p:txBody>
      </p:sp>
      <p:sp>
        <p:nvSpPr>
          <p:cNvPr id="19" name="Oval 18">
            <a:extLst>
              <a:ext uri="{FF2B5EF4-FFF2-40B4-BE49-F238E27FC236}">
                <a16:creationId xmlns:a16="http://schemas.microsoft.com/office/drawing/2014/main" id="{EC1CC684-D57E-2315-FC21-B6242FF42A91}"/>
              </a:ext>
            </a:extLst>
          </p:cNvPr>
          <p:cNvSpPr/>
          <p:nvPr userDrawn="1"/>
        </p:nvSpPr>
        <p:spPr>
          <a:xfrm>
            <a:off x="2416752"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2</a:t>
            </a:r>
          </a:p>
        </p:txBody>
      </p:sp>
      <p:sp>
        <p:nvSpPr>
          <p:cNvPr id="20" name="TextBox 19">
            <a:extLst>
              <a:ext uri="{FF2B5EF4-FFF2-40B4-BE49-F238E27FC236}">
                <a16:creationId xmlns:a16="http://schemas.microsoft.com/office/drawing/2014/main" id="{7C738AA7-9F5B-D480-A34B-A0D42873D66F}"/>
              </a:ext>
            </a:extLst>
          </p:cNvPr>
          <p:cNvSpPr txBox="1"/>
          <p:nvPr userDrawn="1"/>
        </p:nvSpPr>
        <p:spPr>
          <a:xfrm>
            <a:off x="2373888" y="3182174"/>
            <a:ext cx="1512312" cy="1236877"/>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Customize the tables (see restrictions and instruction in the notes section of that page or below)</a:t>
            </a:r>
          </a:p>
        </p:txBody>
      </p:sp>
      <p:sp>
        <p:nvSpPr>
          <p:cNvPr id="21" name="Oval 20">
            <a:extLst>
              <a:ext uri="{FF2B5EF4-FFF2-40B4-BE49-F238E27FC236}">
                <a16:creationId xmlns:a16="http://schemas.microsoft.com/office/drawing/2014/main" id="{657081D0-EFB3-47B3-DA44-F4C087E566F4}"/>
              </a:ext>
            </a:extLst>
          </p:cNvPr>
          <p:cNvSpPr/>
          <p:nvPr userDrawn="1"/>
        </p:nvSpPr>
        <p:spPr>
          <a:xfrm>
            <a:off x="416841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3</a:t>
            </a:r>
          </a:p>
        </p:txBody>
      </p:sp>
      <p:sp>
        <p:nvSpPr>
          <p:cNvPr id="22" name="TextBox 21">
            <a:extLst>
              <a:ext uri="{FF2B5EF4-FFF2-40B4-BE49-F238E27FC236}">
                <a16:creationId xmlns:a16="http://schemas.microsoft.com/office/drawing/2014/main" id="{83953B4F-2B3E-FEC4-1840-B17A35B317B3}"/>
              </a:ext>
            </a:extLst>
          </p:cNvPr>
          <p:cNvSpPr txBox="1"/>
          <p:nvPr userDrawn="1"/>
        </p:nvSpPr>
        <p:spPr>
          <a:xfrm>
            <a:off x="4125547" y="3182174"/>
            <a:ext cx="1512312" cy="849592"/>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Export the PPT to a PDF (File &gt; Save as Adobe PDF &gt; do not save with the notes</a:t>
            </a:r>
          </a:p>
        </p:txBody>
      </p:sp>
      <p:sp>
        <p:nvSpPr>
          <p:cNvPr id="23" name="Oval 22">
            <a:extLst>
              <a:ext uri="{FF2B5EF4-FFF2-40B4-BE49-F238E27FC236}">
                <a16:creationId xmlns:a16="http://schemas.microsoft.com/office/drawing/2014/main" id="{845A3BBB-8F60-9AAE-960F-8DD646AED947}"/>
              </a:ext>
            </a:extLst>
          </p:cNvPr>
          <p:cNvSpPr/>
          <p:nvPr userDrawn="1"/>
        </p:nvSpPr>
        <p:spPr>
          <a:xfrm>
            <a:off x="592007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4</a:t>
            </a:r>
          </a:p>
        </p:txBody>
      </p:sp>
      <p:sp>
        <p:nvSpPr>
          <p:cNvPr id="24" name="TextBox 23">
            <a:extLst>
              <a:ext uri="{FF2B5EF4-FFF2-40B4-BE49-F238E27FC236}">
                <a16:creationId xmlns:a16="http://schemas.microsoft.com/office/drawing/2014/main" id="{518FE5BC-6274-F2DC-5FE2-B4915465BA0B}"/>
              </a:ext>
            </a:extLst>
          </p:cNvPr>
          <p:cNvSpPr txBox="1"/>
          <p:nvPr userDrawn="1"/>
        </p:nvSpPr>
        <p:spPr>
          <a:xfrm>
            <a:off x="5877207" y="3182174"/>
            <a:ext cx="1397352" cy="46743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Name the guide for the company.</a:t>
            </a:r>
          </a:p>
        </p:txBody>
      </p:sp>
      <p:pic>
        <p:nvPicPr>
          <p:cNvPr id="25" name="Picture 24">
            <a:extLst>
              <a:ext uri="{FF2B5EF4-FFF2-40B4-BE49-F238E27FC236}">
                <a16:creationId xmlns:a16="http://schemas.microsoft.com/office/drawing/2014/main" id="{39C1777C-6261-A5F8-D7BC-FA4A5854D7D2}"/>
              </a:ext>
            </a:extLst>
          </p:cNvPr>
          <p:cNvPicPr>
            <a:picLocks noChangeAspect="1"/>
          </p:cNvPicPr>
          <p:nvPr userDrawn="1"/>
        </p:nvPicPr>
        <p:blipFill>
          <a:blip r:embed="rId2"/>
          <a:stretch>
            <a:fillRect/>
          </a:stretch>
        </p:blipFill>
        <p:spPr>
          <a:xfrm>
            <a:off x="614673" y="400127"/>
            <a:ext cx="1609634" cy="428973"/>
          </a:xfrm>
          <a:prstGeom prst="rect">
            <a:avLst/>
          </a:prstGeom>
        </p:spPr>
      </p:pic>
      <p:sp>
        <p:nvSpPr>
          <p:cNvPr id="26" name="TextBox 25">
            <a:extLst>
              <a:ext uri="{FF2B5EF4-FFF2-40B4-BE49-F238E27FC236}">
                <a16:creationId xmlns:a16="http://schemas.microsoft.com/office/drawing/2014/main" id="{3A2B63C0-4545-6D85-704D-A26F1C2D4E86}"/>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chemeClr val="tx1"/>
                </a:solidFill>
                <a:effectLst/>
                <a:latin typeface="Open Sans" pitchFamily="2" charset="0"/>
                <a:ea typeface="Open Sans" pitchFamily="2" charset="0"/>
                <a:cs typeface="Open Sans" pitchFamily="2" charset="0"/>
              </a:rPr>
              <a:t>GB-Ins-Enrollment-Guide-DE 09/01</a:t>
            </a:r>
            <a:endParaRPr lang="en-US" sz="500" dirty="0">
              <a:solidFill>
                <a:schemeClr val="tx1"/>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69952882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page layout; page 1 with CTA">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29B7D42-1E2D-86B8-1862-1A368F5EA893}"/>
              </a:ext>
            </a:extLst>
          </p:cNvPr>
          <p:cNvSpPr txBox="1"/>
          <p:nvPr userDrawn="1"/>
        </p:nvSpPr>
        <p:spPr>
          <a:xfrm>
            <a:off x="2758440" y="9672240"/>
            <a:ext cx="1242060" cy="169277"/>
          </a:xfrm>
          <a:prstGeom prst="rect">
            <a:avLst/>
          </a:prstGeom>
          <a:noFill/>
        </p:spPr>
        <p:txBody>
          <a:bodyPr wrap="square">
            <a:spAutoFit/>
          </a:bodyPr>
          <a:lstStyle/>
          <a:p>
            <a:r>
              <a:rPr lang="en-US" sz="500" dirty="0">
                <a:solidFill>
                  <a:srgbClr val="454548"/>
                </a:solidFill>
                <a:latin typeface="Open Sans" pitchFamily="2" charset="0"/>
                <a:ea typeface="Open Sans" pitchFamily="2" charset="0"/>
                <a:cs typeface="Open Sans" pitchFamily="2" charset="0"/>
              </a:rPr>
              <a:t>GB-Ins-Enrollment-Guide-DE  06/29</a:t>
            </a:r>
            <a:endParaRPr lang="en-US" sz="1200" dirty="0"/>
          </a:p>
        </p:txBody>
      </p:sp>
      <p:sp>
        <p:nvSpPr>
          <p:cNvPr id="4" name="Rectangle 3">
            <a:extLst>
              <a:ext uri="{FF2B5EF4-FFF2-40B4-BE49-F238E27FC236}">
                <a16:creationId xmlns:a16="http://schemas.microsoft.com/office/drawing/2014/main" id="{34B357DB-2382-4195-9C2F-8AE6A9E99760}"/>
              </a:ext>
            </a:extLst>
          </p:cNvPr>
          <p:cNvSpPr/>
          <p:nvPr userDrawn="1"/>
        </p:nvSpPr>
        <p:spPr>
          <a:xfrm>
            <a:off x="318052" y="304800"/>
            <a:ext cx="1775792" cy="5830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7D5E59F5-149A-34C2-8B45-A585F341775C}"/>
              </a:ext>
            </a:extLst>
          </p:cNvPr>
          <p:cNvPicPr>
            <a:picLocks noChangeAspect="1"/>
          </p:cNvPicPr>
          <p:nvPr userDrawn="1"/>
        </p:nvPicPr>
        <p:blipFill>
          <a:blip r:embed="rId2"/>
          <a:stretch>
            <a:fillRect/>
          </a:stretch>
        </p:blipFill>
        <p:spPr>
          <a:xfrm>
            <a:off x="0" y="0"/>
            <a:ext cx="7772400" cy="10058399"/>
          </a:xfrm>
          <a:prstGeom prst="rect">
            <a:avLst/>
          </a:prstGeom>
        </p:spPr>
      </p:pic>
      <p:sp>
        <p:nvSpPr>
          <p:cNvPr id="6" name="TextBox 5">
            <a:extLst>
              <a:ext uri="{FF2B5EF4-FFF2-40B4-BE49-F238E27FC236}">
                <a16:creationId xmlns:a16="http://schemas.microsoft.com/office/drawing/2014/main" id="{DB767709-A894-5E51-3878-E87B34344DD0}"/>
              </a:ext>
            </a:extLst>
          </p:cNvPr>
          <p:cNvSpPr txBox="1"/>
          <p:nvPr userDrawn="1"/>
        </p:nvSpPr>
        <p:spPr>
          <a:xfrm>
            <a:off x="5595159" y="3799494"/>
            <a:ext cx="1337487" cy="1146468"/>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60%</a:t>
            </a:r>
          </a:p>
          <a:p>
            <a:r>
              <a:rPr lang="en-US" sz="1050" b="1" dirty="0">
                <a:solidFill>
                  <a:schemeClr val="bg1"/>
                </a:solidFill>
                <a:latin typeface="Poppins" panose="00000500000000000000" pitchFamily="2" charset="0"/>
                <a:cs typeface="Poppins" panose="00000500000000000000" pitchFamily="2" charset="0"/>
              </a:rPr>
              <a:t>of those rides may be </a:t>
            </a:r>
          </a:p>
          <a:p>
            <a:r>
              <a:rPr lang="en-US" sz="1050" b="1" dirty="0">
                <a:solidFill>
                  <a:schemeClr val="bg1"/>
                </a:solidFill>
                <a:latin typeface="Poppins" panose="00000500000000000000" pitchFamily="2" charset="0"/>
                <a:cs typeface="Poppins" panose="00000500000000000000" pitchFamily="2" charset="0"/>
              </a:rPr>
              <a:t>out-of-network</a:t>
            </a:r>
            <a:r>
              <a:rPr lang="en-US" sz="1050" b="1" baseline="30000" dirty="0">
                <a:solidFill>
                  <a:schemeClr val="bg1"/>
                </a:solidFill>
                <a:latin typeface="Poppins" panose="00000500000000000000" pitchFamily="2" charset="0"/>
                <a:cs typeface="Poppins" panose="00000500000000000000" pitchFamily="2" charset="0"/>
              </a:rPr>
              <a:t>2</a:t>
            </a:r>
          </a:p>
        </p:txBody>
      </p:sp>
      <p:sp>
        <p:nvSpPr>
          <p:cNvPr id="7" name="TextBox 6">
            <a:extLst>
              <a:ext uri="{FF2B5EF4-FFF2-40B4-BE49-F238E27FC236}">
                <a16:creationId xmlns:a16="http://schemas.microsoft.com/office/drawing/2014/main" id="{DCC346C6-DDD7-CC07-183D-ADF01067E001}"/>
              </a:ext>
            </a:extLst>
          </p:cNvPr>
          <p:cNvSpPr txBox="1"/>
          <p:nvPr userDrawn="1"/>
        </p:nvSpPr>
        <p:spPr>
          <a:xfrm>
            <a:off x="358665" y="4301998"/>
            <a:ext cx="3507508" cy="823302"/>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1 in 15 </a:t>
            </a:r>
            <a:r>
              <a:rPr lang="en-US" sz="3700" dirty="0">
                <a:solidFill>
                  <a:schemeClr val="bg1"/>
                </a:solidFill>
                <a:latin typeface="Poppins" panose="00000500000000000000" pitchFamily="2" charset="0"/>
                <a:cs typeface="Poppins" panose="00000500000000000000" pitchFamily="2" charset="0"/>
              </a:rPr>
              <a:t>families</a:t>
            </a:r>
          </a:p>
          <a:p>
            <a:r>
              <a:rPr lang="en-US" sz="1050" b="1" dirty="0">
                <a:solidFill>
                  <a:schemeClr val="bg1"/>
                </a:solidFill>
                <a:latin typeface="Poppins" panose="00000500000000000000" pitchFamily="2" charset="0"/>
                <a:cs typeface="Poppins" panose="00000500000000000000" pitchFamily="2" charset="0"/>
              </a:rPr>
              <a:t>need an ambulance each year</a:t>
            </a:r>
            <a:r>
              <a:rPr lang="en-US" sz="1050" b="1" baseline="30000" dirty="0">
                <a:solidFill>
                  <a:schemeClr val="bg1"/>
                </a:solidFill>
                <a:latin typeface="Poppins" panose="00000500000000000000" pitchFamily="2" charset="0"/>
                <a:cs typeface="Poppins" panose="00000500000000000000" pitchFamily="2" charset="0"/>
              </a:rPr>
              <a:t>1</a:t>
            </a:r>
          </a:p>
        </p:txBody>
      </p:sp>
      <p:sp>
        <p:nvSpPr>
          <p:cNvPr id="8" name="TextBox 7">
            <a:extLst>
              <a:ext uri="{FF2B5EF4-FFF2-40B4-BE49-F238E27FC236}">
                <a16:creationId xmlns:a16="http://schemas.microsoft.com/office/drawing/2014/main" id="{4B888397-9DFD-14A5-44DF-199044D4479F}"/>
              </a:ext>
            </a:extLst>
          </p:cNvPr>
          <p:cNvSpPr txBox="1"/>
          <p:nvPr userDrawn="1"/>
        </p:nvSpPr>
        <p:spPr>
          <a:xfrm>
            <a:off x="358665" y="979679"/>
            <a:ext cx="5500716" cy="661720"/>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Why choose MASA?</a:t>
            </a:r>
          </a:p>
        </p:txBody>
      </p:sp>
      <p:sp>
        <p:nvSpPr>
          <p:cNvPr id="9" name="TextBox 8">
            <a:extLst>
              <a:ext uri="{FF2B5EF4-FFF2-40B4-BE49-F238E27FC236}">
                <a16:creationId xmlns:a16="http://schemas.microsoft.com/office/drawing/2014/main" id="{F132B110-873C-6E6C-2921-8AA983BF91BE}"/>
              </a:ext>
            </a:extLst>
          </p:cNvPr>
          <p:cNvSpPr txBox="1"/>
          <p:nvPr userDrawn="1"/>
        </p:nvSpPr>
        <p:spPr>
          <a:xfrm>
            <a:off x="358665" y="5617570"/>
            <a:ext cx="3052973" cy="4154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has been trusted for over 50 years and supports 2 million members globally.</a:t>
            </a:r>
          </a:p>
        </p:txBody>
      </p:sp>
      <p:sp>
        <p:nvSpPr>
          <p:cNvPr id="10" name="TextBox 9">
            <a:extLst>
              <a:ext uri="{FF2B5EF4-FFF2-40B4-BE49-F238E27FC236}">
                <a16:creationId xmlns:a16="http://schemas.microsoft.com/office/drawing/2014/main" id="{A52F551E-B658-24AF-0EC9-1ED96889A832}"/>
              </a:ext>
            </a:extLst>
          </p:cNvPr>
          <p:cNvSpPr txBox="1"/>
          <p:nvPr userDrawn="1"/>
        </p:nvSpPr>
        <p:spPr>
          <a:xfrm>
            <a:off x="3960776" y="5617570"/>
            <a:ext cx="3797209" cy="400110"/>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Emergency medical transports are included nationwide – no network needed for MASA protection.</a:t>
            </a:r>
          </a:p>
        </p:txBody>
      </p:sp>
      <p:sp>
        <p:nvSpPr>
          <p:cNvPr id="11" name="TextBox 10">
            <a:extLst>
              <a:ext uri="{FF2B5EF4-FFF2-40B4-BE49-F238E27FC236}">
                <a16:creationId xmlns:a16="http://schemas.microsoft.com/office/drawing/2014/main" id="{55117004-9094-8505-2BD0-1D2F07F04A8F}"/>
              </a:ext>
            </a:extLst>
          </p:cNvPr>
          <p:cNvSpPr txBox="1"/>
          <p:nvPr userDrawn="1"/>
        </p:nvSpPr>
        <p:spPr>
          <a:xfrm>
            <a:off x="358665" y="7491796"/>
            <a:ext cx="3334328"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Specialized services for emergencies away </a:t>
            </a:r>
          </a:p>
          <a:p>
            <a:r>
              <a:rPr lang="en-US" sz="1000" b="1" dirty="0">
                <a:solidFill>
                  <a:schemeClr val="bg1"/>
                </a:solidFill>
                <a:latin typeface="Poppins" panose="00000500000000000000" pitchFamily="2" charset="0"/>
                <a:cs typeface="Poppins" panose="00000500000000000000" pitchFamily="2" charset="0"/>
              </a:rPr>
              <a:t>from home are available – like return transports for the patient, their pets, vehicles, and children.</a:t>
            </a:r>
          </a:p>
        </p:txBody>
      </p:sp>
      <p:sp>
        <p:nvSpPr>
          <p:cNvPr id="12" name="TextBox 11">
            <a:extLst>
              <a:ext uri="{FF2B5EF4-FFF2-40B4-BE49-F238E27FC236}">
                <a16:creationId xmlns:a16="http://schemas.microsoft.com/office/drawing/2014/main" id="{BF9222FF-BF58-74E2-6B7C-BFF5A70C0258}"/>
              </a:ext>
            </a:extLst>
          </p:cNvPr>
          <p:cNvSpPr txBox="1"/>
          <p:nvPr userDrawn="1"/>
        </p:nvSpPr>
        <p:spPr>
          <a:xfrm>
            <a:off x="3960776" y="7491796"/>
            <a:ext cx="2627745"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claims team is focused on paying, not denying, with an easy process – just send us the bill.</a:t>
            </a:r>
          </a:p>
        </p:txBody>
      </p:sp>
      <p:sp>
        <p:nvSpPr>
          <p:cNvPr id="13" name="TextBox 12">
            <a:extLst>
              <a:ext uri="{FF2B5EF4-FFF2-40B4-BE49-F238E27FC236}">
                <a16:creationId xmlns:a16="http://schemas.microsoft.com/office/drawing/2014/main" id="{FF2C6D78-1D02-FEC4-0F90-43E3330D65C6}"/>
              </a:ext>
            </a:extLst>
          </p:cNvPr>
          <p:cNvSpPr txBox="1"/>
          <p:nvPr userDrawn="1"/>
        </p:nvSpPr>
        <p:spPr>
          <a:xfrm>
            <a:off x="358665" y="1677294"/>
            <a:ext cx="4500079" cy="523220"/>
          </a:xfrm>
          <a:prstGeom prst="rect">
            <a:avLst/>
          </a:prstGeom>
          <a:noFill/>
        </p:spPr>
        <p:txBody>
          <a:bodyPr wrap="square" rtlCol="0">
            <a:spAutoFit/>
          </a:bodyPr>
          <a:lstStyle/>
          <a:p>
            <a:r>
              <a:rPr lang="en-US" sz="1400" b="1" dirty="0">
                <a:solidFill>
                  <a:schemeClr val="bg1"/>
                </a:solidFill>
                <a:latin typeface="Poppins" panose="00000500000000000000" pitchFamily="2" charset="0"/>
                <a:cs typeface="Poppins" panose="00000500000000000000" pitchFamily="2" charset="0"/>
              </a:rPr>
              <a:t>MASA protects your finances and gives you compassionate support for medical transport.</a:t>
            </a:r>
          </a:p>
        </p:txBody>
      </p:sp>
      <p:sp>
        <p:nvSpPr>
          <p:cNvPr id="14" name="TextBox 13">
            <a:extLst>
              <a:ext uri="{FF2B5EF4-FFF2-40B4-BE49-F238E27FC236}">
                <a16:creationId xmlns:a16="http://schemas.microsoft.com/office/drawing/2014/main" id="{5EDA2209-2B28-CAA0-3874-03A795C028B9}"/>
              </a:ext>
            </a:extLst>
          </p:cNvPr>
          <p:cNvSpPr txBox="1"/>
          <p:nvPr userDrawn="1"/>
        </p:nvSpPr>
        <p:spPr>
          <a:xfrm>
            <a:off x="358665" y="2369745"/>
            <a:ext cx="4983020" cy="1485022"/>
          </a:xfrm>
          <a:prstGeom prst="rect">
            <a:avLst/>
          </a:prstGeom>
          <a:noFill/>
        </p:spPr>
        <p:txBody>
          <a:bodyPr wrap="square" rtlCol="0">
            <a:spAutoFit/>
          </a:bodyPr>
          <a:lstStyle/>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No one should have to worry about transport bills during or after an emergency. Unfortunately — even for the insured — these costly bills have become a normal, expected part of emergency care and continue to rise every year.</a:t>
            </a:r>
          </a:p>
          <a:p>
            <a:pPr>
              <a:lnSpc>
                <a:spcPct val="114000"/>
              </a:lnSpc>
            </a:pPr>
            <a:endPar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is the simple solution to a complex problem for millions of Americans. </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As the leading provider of emergency and medical transport protections.</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supports members with solutions for out-of-pocket costs due to medical transport while also offering services for use during recovery and beyond.</a:t>
            </a:r>
          </a:p>
        </p:txBody>
      </p:sp>
      <p:sp>
        <p:nvSpPr>
          <p:cNvPr id="15" name="TextBox 14">
            <a:extLst>
              <a:ext uri="{FF2B5EF4-FFF2-40B4-BE49-F238E27FC236}">
                <a16:creationId xmlns:a16="http://schemas.microsoft.com/office/drawing/2014/main" id="{1577EF1D-D93A-C784-5851-712F793ACBDB}"/>
              </a:ext>
            </a:extLst>
          </p:cNvPr>
          <p:cNvSpPr txBox="1"/>
          <p:nvPr userDrawn="1"/>
        </p:nvSpPr>
        <p:spPr>
          <a:xfrm>
            <a:off x="915248" y="9199823"/>
            <a:ext cx="1397354" cy="253916"/>
          </a:xfrm>
          <a:prstGeom prst="rect">
            <a:avLst/>
          </a:prstGeom>
          <a:noFill/>
        </p:spPr>
        <p:txBody>
          <a:bodyPr wrap="square" rtlCol="0">
            <a:spAutoFit/>
          </a:bodyPr>
          <a:lstStyle/>
          <a:p>
            <a:r>
              <a:rPr lang="en-US" sz="1000" b="1" dirty="0">
                <a:latin typeface="Poppins" panose="00000500000000000000" pitchFamily="2" charset="0"/>
                <a:cs typeface="Poppins" panose="00000500000000000000" pitchFamily="2" charset="0"/>
              </a:rPr>
              <a:t>Enroll today!</a:t>
            </a:r>
          </a:p>
        </p:txBody>
      </p:sp>
      <p:sp>
        <p:nvSpPr>
          <p:cNvPr id="16" name="Rectangle 15">
            <a:extLst>
              <a:ext uri="{FF2B5EF4-FFF2-40B4-BE49-F238E27FC236}">
                <a16:creationId xmlns:a16="http://schemas.microsoft.com/office/drawing/2014/main" id="{05407812-DCD6-3EBB-571A-0057BA90C083}"/>
              </a:ext>
            </a:extLst>
          </p:cNvPr>
          <p:cNvSpPr/>
          <p:nvPr userDrawn="1"/>
        </p:nvSpPr>
        <p:spPr>
          <a:xfrm>
            <a:off x="6200078" y="9642087"/>
            <a:ext cx="1315843" cy="282497"/>
          </a:xfrm>
          <a:prstGeom prst="rect">
            <a:avLst/>
          </a:prstGeom>
          <a:solidFill>
            <a:srgbClr val="F4F1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24EAE8B-04D4-516E-14ED-53D5EC058BF1}"/>
              </a:ext>
            </a:extLst>
          </p:cNvPr>
          <p:cNvSpPr txBox="1"/>
          <p:nvPr userDrawn="1"/>
        </p:nvSpPr>
        <p:spPr>
          <a:xfrm>
            <a:off x="3336038" y="9005371"/>
            <a:ext cx="4247524" cy="861774"/>
          </a:xfrm>
          <a:prstGeom prst="rect">
            <a:avLst/>
          </a:prstGeom>
          <a:noFill/>
        </p:spPr>
        <p:txBody>
          <a:bodyPr wrap="square" rtlCol="0">
            <a:spAutoFit/>
          </a:bodyPr>
          <a:lstStyle/>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Sources: 1: MASA, Emergency medical transportation: The true costs — and how they’re rising, 2024 | 2: FAIR Health, 2023</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 </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820583" rtl="0" eaLnBrk="1" fontAlgn="auto" latinLnBrk="0" hangingPunct="1">
              <a:lnSpc>
                <a:spcPct val="100000"/>
              </a:lnSpc>
              <a:spcBef>
                <a:spcPts val="0"/>
              </a:spcBef>
              <a:spcAft>
                <a:spcPts val="0"/>
              </a:spcAft>
              <a:buClrTx/>
              <a:buSzTx/>
              <a:buFontTx/>
              <a:buNone/>
              <a:tabLst/>
              <a:defRPr/>
            </a:pPr>
            <a:r>
              <a:rPr lang="en-US" sz="500" b="0" i="0" kern="1200" dirty="0">
                <a:solidFill>
                  <a:srgbClr val="454548"/>
                </a:solidFill>
                <a:effectLst/>
                <a:latin typeface="Open Sans" pitchFamily="2" charset="0"/>
                <a:ea typeface="Open Sans" pitchFamily="2" charset="0"/>
                <a:cs typeface="Open Sans" pitchFamily="2" charset="0"/>
              </a:rPr>
              <a:t>GB-Ins-Enrollment-Guide-DE 09/01</a:t>
            </a:r>
          </a:p>
          <a:p>
            <a:pPr marL="0" marR="0" lvl="0" indent="0" algn="r" defTabSz="820583" rtl="0" eaLnBrk="1" fontAlgn="auto" latinLnBrk="0" hangingPunct="1">
              <a:lnSpc>
                <a:spcPct val="100000"/>
              </a:lnSpc>
              <a:spcBef>
                <a:spcPts val="0"/>
              </a:spcBef>
              <a:spcAft>
                <a:spcPts val="0"/>
              </a:spcAft>
              <a:buClrTx/>
              <a:buSzTx/>
              <a:buFontTx/>
              <a:buNone/>
              <a:tabLst/>
              <a:defRPr/>
            </a:pP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44856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page layout; page 2">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5C0E6CF-3330-AC97-828C-F479DEE0EFF6}"/>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GB-Ins-Enrollment-Guide-DE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79408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struction shee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D0C2B4-6CC8-DB73-6355-BE6A615DB307}"/>
              </a:ext>
            </a:extLst>
          </p:cNvPr>
          <p:cNvPicPr>
            <a:picLocks noChangeAspect="1"/>
          </p:cNvPicPr>
          <p:nvPr userDrawn="1"/>
        </p:nvPicPr>
        <p:blipFill>
          <a:blip r:embed="rId2"/>
          <a:stretch>
            <a:fillRect/>
          </a:stretch>
        </p:blipFill>
        <p:spPr>
          <a:xfrm>
            <a:off x="460096" y="9283439"/>
            <a:ext cx="2064026" cy="275203"/>
          </a:xfrm>
          <a:prstGeom prst="rect">
            <a:avLst/>
          </a:prstGeom>
        </p:spPr>
      </p:pic>
      <p:sp>
        <p:nvSpPr>
          <p:cNvPr id="4" name="TextBox 3">
            <a:extLst>
              <a:ext uri="{FF2B5EF4-FFF2-40B4-BE49-F238E27FC236}">
                <a16:creationId xmlns:a16="http://schemas.microsoft.com/office/drawing/2014/main" id="{1C6CF4B8-EDB1-95A7-CE79-D45D4D9ECBED}"/>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GB-Ins-Enrollment-Guide-DE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1492464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C1FE5-D44A-04E2-B40B-33DC7EA2B566}"/>
              </a:ext>
            </a:extLst>
          </p:cNvPr>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1BF0A-CBC0-F3CC-8438-5FB99D8BAD7F}"/>
              </a:ext>
            </a:extLst>
          </p:cNvPr>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58B89-2245-AD1B-7135-6AE9FEF9B575}"/>
              </a:ext>
            </a:extLst>
          </p:cNvPr>
          <p:cNvSpPr>
            <a:spLocks noGrp="1"/>
          </p:cNvSpPr>
          <p:nvPr>
            <p:ph type="dt" sz="half" idx="2"/>
          </p:nvPr>
        </p:nvSpPr>
        <p:spPr>
          <a:xfrm>
            <a:off x="534353" y="9322647"/>
            <a:ext cx="1748790" cy="535517"/>
          </a:xfrm>
          <a:prstGeom prst="rect">
            <a:avLst/>
          </a:prstGeom>
        </p:spPr>
        <p:txBody>
          <a:bodyPr vert="horz" lIns="91440" tIns="45720" rIns="91440" bIns="45720" rtlCol="0" anchor="ctr"/>
          <a:lstStyle>
            <a:lvl1pPr algn="l">
              <a:defRPr sz="1282">
                <a:solidFill>
                  <a:schemeClr val="tx1">
                    <a:tint val="82000"/>
                  </a:schemeClr>
                </a:solidFill>
              </a:defRPr>
            </a:lvl1pPr>
          </a:lstStyle>
          <a:p>
            <a:fld id="{C764DE79-268F-4C1A-8933-263129D2AF90}" type="datetimeFigureOut">
              <a:rPr lang="en-US" smtClean="0"/>
              <a:t>8/28/2026</a:t>
            </a:fld>
            <a:endParaRPr lang="en-US"/>
          </a:p>
        </p:txBody>
      </p:sp>
      <p:sp>
        <p:nvSpPr>
          <p:cNvPr id="5" name="Footer Placeholder 4">
            <a:extLst>
              <a:ext uri="{FF2B5EF4-FFF2-40B4-BE49-F238E27FC236}">
                <a16:creationId xmlns:a16="http://schemas.microsoft.com/office/drawing/2014/main" id="{74F43D69-D0DB-2C02-E347-85BD313FF70A}"/>
              </a:ext>
            </a:extLst>
          </p:cNvPr>
          <p:cNvSpPr>
            <a:spLocks noGrp="1"/>
          </p:cNvSpPr>
          <p:nvPr>
            <p:ph type="ftr" sz="quarter" idx="3"/>
          </p:nvPr>
        </p:nvSpPr>
        <p:spPr>
          <a:xfrm>
            <a:off x="2574608" y="9322647"/>
            <a:ext cx="2623185" cy="535517"/>
          </a:xfrm>
          <a:prstGeom prst="rect">
            <a:avLst/>
          </a:prstGeom>
        </p:spPr>
        <p:txBody>
          <a:bodyPr vert="horz" lIns="91440" tIns="45720" rIns="91440" bIns="45720" rtlCol="0" anchor="ctr"/>
          <a:lstStyle>
            <a:lvl1pPr algn="ctr">
              <a:defRPr sz="1282">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7C3984-C48F-07E4-C909-EBC8BA60B157}"/>
              </a:ext>
            </a:extLst>
          </p:cNvPr>
          <p:cNvSpPr>
            <a:spLocks noGrp="1"/>
          </p:cNvSpPr>
          <p:nvPr>
            <p:ph type="sldNum" sz="quarter" idx="4"/>
          </p:nvPr>
        </p:nvSpPr>
        <p:spPr>
          <a:xfrm>
            <a:off x="5489258" y="9322647"/>
            <a:ext cx="1748790" cy="535517"/>
          </a:xfrm>
          <a:prstGeom prst="rect">
            <a:avLst/>
          </a:prstGeom>
        </p:spPr>
        <p:txBody>
          <a:bodyPr vert="horz" lIns="91440" tIns="45720" rIns="91440" bIns="45720" rtlCol="0" anchor="ctr"/>
          <a:lstStyle>
            <a:lvl1pPr algn="r">
              <a:defRPr sz="1282">
                <a:solidFill>
                  <a:schemeClr val="tx1">
                    <a:tint val="82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2042602556"/>
      </p:ext>
    </p:extLst>
  </p:cSld>
  <p:clrMap bg1="dk1" tx1="lt1" bg2="dk2" tx2="lt2" accent1="accent1" accent2="accent2" accent3="accent3" accent4="accent4" accent5="accent5" accent6="accent6" hlink="hlink" folHlink="folHlink"/>
  <p:sldLayoutIdLst>
    <p:sldLayoutId id="2147483705" r:id="rId1"/>
    <p:sldLayoutId id="2147483703" r:id="rId2"/>
    <p:sldLayoutId id="2147483701" r:id="rId3"/>
    <p:sldLayoutId id="2147483704" r:id="rId4"/>
  </p:sldLayoutIdLst>
  <p:txStyles>
    <p:titleStyle>
      <a:lvl1pPr algn="l" defTabSz="976331" rtl="0" eaLnBrk="1" latinLnBrk="0" hangingPunct="1">
        <a:lnSpc>
          <a:spcPct val="90000"/>
        </a:lnSpc>
        <a:spcBef>
          <a:spcPct val="0"/>
        </a:spcBef>
        <a:buNone/>
        <a:defRPr sz="469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44082" indent="-244082" algn="l" defTabSz="976331" rtl="0" eaLnBrk="1" latinLnBrk="0" hangingPunct="1">
        <a:lnSpc>
          <a:spcPct val="90000"/>
        </a:lnSpc>
        <a:spcBef>
          <a:spcPts val="1068"/>
        </a:spcBef>
        <a:buFont typeface="Arial" panose="020B0604020202020204" pitchFamily="34" charset="0"/>
        <a:buChar char="•"/>
        <a:defRPr sz="2989" kern="1200">
          <a:solidFill>
            <a:schemeClr val="tx1"/>
          </a:solidFill>
          <a:latin typeface="+mn-lt"/>
          <a:ea typeface="+mn-ea"/>
          <a:cs typeface="+mn-cs"/>
        </a:defRPr>
      </a:lvl1pPr>
      <a:lvl2pPr marL="732249" indent="-244082" algn="l" defTabSz="976331" rtl="0" eaLnBrk="1" latinLnBrk="0" hangingPunct="1">
        <a:lnSpc>
          <a:spcPct val="90000"/>
        </a:lnSpc>
        <a:spcBef>
          <a:spcPts val="534"/>
        </a:spcBef>
        <a:buFont typeface="Arial" panose="020B0604020202020204" pitchFamily="34" charset="0"/>
        <a:buChar char="•"/>
        <a:defRPr sz="2562" kern="1200">
          <a:solidFill>
            <a:schemeClr val="tx1"/>
          </a:solidFill>
          <a:latin typeface="+mn-lt"/>
          <a:ea typeface="+mn-ea"/>
          <a:cs typeface="+mn-cs"/>
        </a:defRPr>
      </a:lvl2pPr>
      <a:lvl3pPr marL="1220413" indent="-244082" algn="l" defTabSz="976331" rtl="0" eaLnBrk="1" latinLnBrk="0" hangingPunct="1">
        <a:lnSpc>
          <a:spcPct val="90000"/>
        </a:lnSpc>
        <a:spcBef>
          <a:spcPts val="534"/>
        </a:spcBef>
        <a:buFont typeface="Arial" panose="020B0604020202020204" pitchFamily="34" charset="0"/>
        <a:buChar char="•"/>
        <a:defRPr sz="2136" kern="1200">
          <a:solidFill>
            <a:schemeClr val="tx1"/>
          </a:solidFill>
          <a:latin typeface="+mn-lt"/>
          <a:ea typeface="+mn-ea"/>
          <a:cs typeface="+mn-cs"/>
        </a:defRPr>
      </a:lvl3pPr>
      <a:lvl4pPr marL="1708579"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4pPr>
      <a:lvl5pPr marL="2196744"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5pPr>
      <a:lvl6pPr marL="268491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6pPr>
      <a:lvl7pPr marL="3173075"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7pPr>
      <a:lvl8pPr marL="366124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8pPr>
      <a:lvl9pPr marL="4149406"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9pPr>
    </p:bodyStyle>
    <p:otherStyle>
      <a:defPPr>
        <a:defRPr lang="en-US"/>
      </a:defPPr>
      <a:lvl1pPr marL="0" algn="l" defTabSz="976331" rtl="0" eaLnBrk="1" latinLnBrk="0" hangingPunct="1">
        <a:defRPr sz="1921" kern="1200">
          <a:solidFill>
            <a:schemeClr val="tx1"/>
          </a:solidFill>
          <a:latin typeface="+mn-lt"/>
          <a:ea typeface="+mn-ea"/>
          <a:cs typeface="+mn-cs"/>
        </a:defRPr>
      </a:lvl1pPr>
      <a:lvl2pPr marL="488165" algn="l" defTabSz="976331" rtl="0" eaLnBrk="1" latinLnBrk="0" hangingPunct="1">
        <a:defRPr sz="1921" kern="1200">
          <a:solidFill>
            <a:schemeClr val="tx1"/>
          </a:solidFill>
          <a:latin typeface="+mn-lt"/>
          <a:ea typeface="+mn-ea"/>
          <a:cs typeface="+mn-cs"/>
        </a:defRPr>
      </a:lvl2pPr>
      <a:lvl3pPr marL="976331" algn="l" defTabSz="976331" rtl="0" eaLnBrk="1" latinLnBrk="0" hangingPunct="1">
        <a:defRPr sz="1921" kern="1200">
          <a:solidFill>
            <a:schemeClr val="tx1"/>
          </a:solidFill>
          <a:latin typeface="+mn-lt"/>
          <a:ea typeface="+mn-ea"/>
          <a:cs typeface="+mn-cs"/>
        </a:defRPr>
      </a:lvl3pPr>
      <a:lvl4pPr marL="1464496" algn="l" defTabSz="976331" rtl="0" eaLnBrk="1" latinLnBrk="0" hangingPunct="1">
        <a:defRPr sz="1921" kern="1200">
          <a:solidFill>
            <a:schemeClr val="tx1"/>
          </a:solidFill>
          <a:latin typeface="+mn-lt"/>
          <a:ea typeface="+mn-ea"/>
          <a:cs typeface="+mn-cs"/>
        </a:defRPr>
      </a:lvl4pPr>
      <a:lvl5pPr marL="1952662" algn="l" defTabSz="976331" rtl="0" eaLnBrk="1" latinLnBrk="0" hangingPunct="1">
        <a:defRPr sz="1921" kern="1200">
          <a:solidFill>
            <a:schemeClr val="tx1"/>
          </a:solidFill>
          <a:latin typeface="+mn-lt"/>
          <a:ea typeface="+mn-ea"/>
          <a:cs typeface="+mn-cs"/>
        </a:defRPr>
      </a:lvl5pPr>
      <a:lvl6pPr marL="2440826" algn="l" defTabSz="976331" rtl="0" eaLnBrk="1" latinLnBrk="0" hangingPunct="1">
        <a:defRPr sz="1921" kern="1200">
          <a:solidFill>
            <a:schemeClr val="tx1"/>
          </a:solidFill>
          <a:latin typeface="+mn-lt"/>
          <a:ea typeface="+mn-ea"/>
          <a:cs typeface="+mn-cs"/>
        </a:defRPr>
      </a:lvl6pPr>
      <a:lvl7pPr marL="2928993" algn="l" defTabSz="976331" rtl="0" eaLnBrk="1" latinLnBrk="0" hangingPunct="1">
        <a:defRPr sz="1921" kern="1200">
          <a:solidFill>
            <a:schemeClr val="tx1"/>
          </a:solidFill>
          <a:latin typeface="+mn-lt"/>
          <a:ea typeface="+mn-ea"/>
          <a:cs typeface="+mn-cs"/>
        </a:defRPr>
      </a:lvl7pPr>
      <a:lvl8pPr marL="3417157" algn="l" defTabSz="976331" rtl="0" eaLnBrk="1" latinLnBrk="0" hangingPunct="1">
        <a:defRPr sz="1921" kern="1200">
          <a:solidFill>
            <a:schemeClr val="tx1"/>
          </a:solidFill>
          <a:latin typeface="+mn-lt"/>
          <a:ea typeface="+mn-ea"/>
          <a:cs typeface="+mn-cs"/>
        </a:defRPr>
      </a:lvl8pPr>
      <a:lvl9pPr marL="3905323" algn="l" defTabSz="976331" rtl="0" eaLnBrk="1" latinLnBrk="0" hangingPunct="1">
        <a:defRPr sz="19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842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40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E019-F381-8528-45B0-419AE2AD8876}"/>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8414C93F-25C5-BDA1-07F4-36F0F8C725DE}"/>
              </a:ext>
            </a:extLst>
          </p:cNvPr>
          <p:cNvGraphicFramePr>
            <a:graphicFrameLocks noGrp="1"/>
          </p:cNvGraphicFramePr>
          <p:nvPr>
            <p:extLst>
              <p:ext uri="{D42A27DB-BD31-4B8C-83A1-F6EECF244321}">
                <p14:modId xmlns:p14="http://schemas.microsoft.com/office/powerpoint/2010/main" val="2065364160"/>
              </p:ext>
            </p:extLst>
          </p:nvPr>
        </p:nvGraphicFramePr>
        <p:xfrm>
          <a:off x="457200" y="445992"/>
          <a:ext cx="6858000" cy="7680960"/>
        </p:xfrm>
        <a:graphic>
          <a:graphicData uri="http://schemas.openxmlformats.org/drawingml/2006/table">
            <a:tbl>
              <a:tblPr firstRow="1" bandRow="1"/>
              <a:tblGrid>
                <a:gridCol w="4982464">
                  <a:extLst>
                    <a:ext uri="{9D8B030D-6E8A-4147-A177-3AD203B41FA5}">
                      <a16:colId xmlns:a16="http://schemas.microsoft.com/office/drawing/2014/main" val="463931578"/>
                    </a:ext>
                  </a:extLst>
                </a:gridCol>
                <a:gridCol w="468884">
                  <a:extLst>
                    <a:ext uri="{9D8B030D-6E8A-4147-A177-3AD203B41FA5}">
                      <a16:colId xmlns:a16="http://schemas.microsoft.com/office/drawing/2014/main" val="617857949"/>
                    </a:ext>
                  </a:extLst>
                </a:gridCol>
                <a:gridCol w="468884">
                  <a:extLst>
                    <a:ext uri="{9D8B030D-6E8A-4147-A177-3AD203B41FA5}">
                      <a16:colId xmlns:a16="http://schemas.microsoft.com/office/drawing/2014/main" val="2611069059"/>
                    </a:ext>
                  </a:extLst>
                </a:gridCol>
                <a:gridCol w="468884">
                  <a:extLst>
                    <a:ext uri="{9D8B030D-6E8A-4147-A177-3AD203B41FA5}">
                      <a16:colId xmlns:a16="http://schemas.microsoft.com/office/drawing/2014/main" val="1562941862"/>
                    </a:ext>
                  </a:extLst>
                </a:gridCol>
                <a:gridCol w="468884">
                  <a:extLst>
                    <a:ext uri="{9D8B030D-6E8A-4147-A177-3AD203B41FA5}">
                      <a16:colId xmlns:a16="http://schemas.microsoft.com/office/drawing/2014/main" val="824550170"/>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pPr>
                      <a:endParaRPr lang="en-US" sz="1000" dirty="0">
                        <a:solidFill>
                          <a:schemeClr val="tx1"/>
                        </a:solidFill>
                        <a:latin typeface="Poppins" pitchFamily="2" charset="77"/>
                        <a:cs typeface="Poppins" pitchFamily="2" charset="77"/>
                      </a:endParaRPr>
                    </a:p>
                  </a:txBody>
                  <a:tcPr anchor="ctr">
                    <a:lnL w="12700" cmpd="sng">
                      <a:noFill/>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buNone/>
                      </a:pPr>
                      <a:r>
                        <a:rPr lang="en-US" sz="1000" b="1" i="0" u="none" strike="noStrike" dirty="0">
                          <a:solidFill>
                            <a:srgbClr val="FFFFFF"/>
                          </a:solidFill>
                          <a:effectLst/>
                          <a:latin typeface="Poppins" pitchFamily="2" charset="77"/>
                          <a:cs typeface="Poppins" pitchFamily="2" charset="77"/>
                        </a:rPr>
                        <a:t>Emergent </a:t>
                      </a:r>
                    </a:p>
                    <a:p>
                      <a:pPr lvl="0" algn="l" fontAlgn="ctr">
                        <a:lnSpc>
                          <a:spcPct val="100000"/>
                        </a:lnSpc>
                        <a:buNone/>
                      </a:pPr>
                      <a:r>
                        <a:rPr lang="en-US" sz="1000" b="1" i="0" u="none" strike="noStrike" dirty="0">
                          <a:solidFill>
                            <a:srgbClr val="FFFFFF"/>
                          </a:solidFill>
                          <a:effectLst/>
                          <a:latin typeface="Poppins" pitchFamily="2" charset="77"/>
                          <a:cs typeface="Poppins" pitchFamily="2" charset="77"/>
                        </a:rPr>
                        <a:t>Plus</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1000" b="1" i="0" u="none" strike="noStrike" dirty="0">
                          <a:solidFill>
                            <a:srgbClr val="FFFFFF"/>
                          </a:solidFill>
                          <a:effectLst/>
                          <a:latin typeface="Poppins" pitchFamily="2" charset="77"/>
                          <a:cs typeface="Poppins" pitchFamily="2" charset="77"/>
                        </a:rPr>
                        <a:t>Emergent Premier</a:t>
                      </a:r>
                    </a:p>
                  </a:txBody>
                  <a:tcPr anchor="ctr">
                    <a:lnL w="12700" cap="flat" cmpd="sng" algn="ctr">
                      <a:solidFill>
                        <a:schemeClr val="bg2"/>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545456"/>
                          </a:solidFill>
                          <a:effectLst/>
                          <a:latin typeface="Poppins" pitchFamily="2" charset="77"/>
                          <a:cs typeface="Poppins" pitchFamily="2" charset="77"/>
                        </a:rPr>
                        <a:t>Emergency Ground Ambulance Coverage</a:t>
                      </a:r>
                    </a:p>
                    <a:p>
                      <a:pPr algn="l" fontAlgn="t">
                        <a:lnSpc>
                          <a:spcPct val="125000"/>
                        </a:lnSpc>
                      </a:pPr>
                      <a:r>
                        <a:rPr lang="en-US" sz="1000" b="0" i="0" u="none" strike="noStrike" dirty="0">
                          <a:solidFill>
                            <a:srgbClr val="545456"/>
                          </a:solidFill>
                          <a:effectLst/>
                          <a:latin typeface="Open Sans" pitchFamily="2" charset="0"/>
                          <a:ea typeface="Open Sans" pitchFamily="2" charset="0"/>
                          <a:cs typeface="Open Sans" pitchFamily="2" charset="0"/>
                        </a:rPr>
                        <a:t>If you ever need an emergency ground ambulance,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lnSpc>
                          <a:spcPct val="125000"/>
                        </a:lnSpc>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buNone/>
                      </a:pPr>
                      <a:r>
                        <a:rPr lang="en-US" sz="1000" b="1" i="0" u="none" strike="noStrike" dirty="0">
                          <a:solidFill>
                            <a:srgbClr val="545456"/>
                          </a:solidFill>
                          <a:effectLst/>
                          <a:latin typeface="Poppins" pitchFamily="2" charset="77"/>
                          <a:cs typeface="Poppins" pitchFamily="2" charset="77"/>
                        </a:rPr>
                        <a:t>Emergency Air Ambulance Coverage</a:t>
                      </a:r>
                    </a:p>
                    <a:p>
                      <a:pPr algn="l" fontAlgn="t">
                        <a:lnSpc>
                          <a:spcPct val="125000"/>
                        </a:lnSpc>
                      </a:pPr>
                      <a:r>
                        <a:rPr lang="en-US" sz="1000" b="0" i="0" u="none" strike="noStrike" dirty="0">
                          <a:solidFill>
                            <a:srgbClr val="545456"/>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a:t>
                      </a:r>
                    </a:p>
                  </a:txBody>
                  <a:tcPr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545456"/>
                          </a:solidFill>
                          <a:effectLst/>
                          <a:latin typeface="Poppins" pitchFamily="2" charset="77"/>
                          <a:cs typeface="Poppins" pitchFamily="2" charset="77"/>
                        </a:rPr>
                        <a:t>Hospital to Hospital Ambulance Coverage</a:t>
                      </a:r>
                    </a:p>
                    <a:p>
                      <a:pPr algn="l" fontAlgn="t">
                        <a:lnSpc>
                          <a:spcPct val="125000"/>
                        </a:lnSpc>
                        <a:buNone/>
                      </a:pPr>
                      <a:r>
                        <a:rPr lang="en-US" sz="10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doctor orders an air or ground ambulance to transfer you to a different hospital with the necessary level of care,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545456"/>
                          </a:solidFill>
                          <a:effectLst/>
                          <a:latin typeface="Poppins" pitchFamily="2" charset="77"/>
                          <a:cs typeface="Poppins" pitchFamily="2" charset="77"/>
                        </a:rPr>
                        <a:t>Repatriation to Hospital Near Home Coverage</a:t>
                      </a:r>
                    </a:p>
                    <a:p>
                      <a:pPr algn="l" fontAlgn="t">
                        <a:lnSpc>
                          <a:spcPct val="125000"/>
                        </a:lnSpc>
                        <a:buNone/>
                      </a:pPr>
                      <a:r>
                        <a:rPr lang="en-US" sz="10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a hospital stay more than 100 miles away from home, MASA will help arrange and pay for air or ground transportation so you can return home to recover.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545456"/>
                          </a:solidFill>
                          <a:effectLst/>
                          <a:latin typeface="Poppins" pitchFamily="2" charset="77"/>
                          <a:cs typeface="Poppins" pitchFamily="2" charset="77"/>
                        </a:rPr>
                        <a:t>Minor Return Transportation Coverage</a:t>
                      </a:r>
                    </a:p>
                    <a:p>
                      <a:pPr algn="l" fontAlgn="t">
                        <a:lnSpc>
                          <a:spcPct val="125000"/>
                        </a:lnSpc>
                        <a:buNone/>
                      </a:pPr>
                      <a:r>
                        <a:rPr lang="en-US" sz="10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a child under 18 is left without a guardian due to your ambulance transport, MASA will reimburse eligible expenses to safely return them to family or a responsible caregiver.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545456"/>
                          </a:solidFill>
                          <a:effectLst/>
                          <a:latin typeface="Poppins" pitchFamily="2" charset="77"/>
                          <a:cs typeface="Poppins" pitchFamily="2" charset="77"/>
                        </a:rPr>
                        <a:t>Pet Return Transportation Coverage</a:t>
                      </a:r>
                    </a:p>
                    <a:p>
                      <a:pPr algn="l" fontAlgn="t">
                        <a:lnSpc>
                          <a:spcPct val="125000"/>
                        </a:lnSpc>
                        <a:buNone/>
                      </a:pPr>
                      <a:r>
                        <a:rPr lang="en-US" sz="10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pet is left behind after an ambulance transport, MASA will reimburse eligible expenses to bring them home safely.</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10010221"/>
                  </a:ext>
                </a:extLst>
              </a:tr>
              <a:tr h="457200">
                <a:tc>
                  <a:txBody>
                    <a:bodyPr/>
                    <a:lstStyle/>
                    <a:p>
                      <a:pPr algn="l" fontAlgn="t">
                        <a:lnSpc>
                          <a:spcPct val="125000"/>
                        </a:lnSpc>
                        <a:spcAft>
                          <a:spcPts val="0"/>
                        </a:spcAft>
                        <a:buNone/>
                      </a:pPr>
                      <a:r>
                        <a:rPr lang="en-US" sz="1000" b="1" i="0" u="none" strike="noStrike" dirty="0">
                          <a:solidFill>
                            <a:srgbClr val="545456"/>
                          </a:solidFill>
                          <a:effectLst/>
                          <a:latin typeface="Poppins" pitchFamily="2" charset="77"/>
                          <a:cs typeface="Poppins" pitchFamily="2" charset="77"/>
                        </a:rPr>
                        <a:t>Sick While Away From Home Expense Protection</a:t>
                      </a:r>
                    </a:p>
                    <a:p>
                      <a:pPr algn="l" fontAlgn="t">
                        <a:lnSpc>
                          <a:spcPct val="125000"/>
                        </a:lnSpc>
                        <a:buNone/>
                      </a:pPr>
                      <a:r>
                        <a:rPr lang="en-US" sz="10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 get sick or contract a communicable disease more than 100 miles from home, MASA will reimburse eligible expenses like lodging, meals, medical visits for proof of illness, testing, and airline re-booking.</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457200">
                <a:tc>
                  <a:txBody>
                    <a:bodyPr/>
                    <a:lstStyle/>
                    <a:p>
                      <a:pPr algn="l" fontAlgn="t">
                        <a:lnSpc>
                          <a:spcPct val="125000"/>
                        </a:lnSpc>
                        <a:spcAft>
                          <a:spcPts val="0"/>
                        </a:spcAft>
                        <a:buNone/>
                      </a:pPr>
                      <a:r>
                        <a:rPr lang="en-US" sz="1000" b="1" i="0" u="none" strike="noStrike" dirty="0">
                          <a:solidFill>
                            <a:srgbClr val="545456"/>
                          </a:solidFill>
                          <a:effectLst/>
                          <a:latin typeface="Poppins" pitchFamily="2" charset="77"/>
                          <a:cs typeface="Poppins" pitchFamily="2" charset="77"/>
                        </a:rPr>
                        <a:t>Post-Admission Continued Care Transport Protection</a:t>
                      </a:r>
                    </a:p>
                    <a:p>
                      <a:pPr algn="l" fontAlgn="t">
                        <a:lnSpc>
                          <a:spcPct val="125000"/>
                        </a:lnSpc>
                        <a:buNone/>
                      </a:pPr>
                      <a:r>
                        <a:rPr lang="en-US" sz="10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up to $500 in eligible expenses for non-emergency ground transport or ride-shares between medical facilities, rehab, long-term care, hospice, or back home for continued care.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p>
                      <a:pPr algn="l" fontAlgn="t">
                        <a:lnSpc>
                          <a:spcPct val="125000"/>
                        </a:lnSpc>
                        <a:buNone/>
                      </a:pPr>
                      <a:r>
                        <a:rPr lang="en-US" sz="10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10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$17</a:t>
                      </a: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41148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10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10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4">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extLst>
                  <a:ext uri="{0D108BD9-81ED-4DB2-BD59-A6C34878D82A}">
                    <a16:rowId xmlns:a16="http://schemas.microsoft.com/office/drawing/2014/main" val="2280979797"/>
                  </a:ext>
                </a:extLst>
              </a:tr>
            </a:tbl>
          </a:graphicData>
        </a:graphic>
      </p:graphicFrame>
      <p:sp>
        <p:nvSpPr>
          <p:cNvPr id="2" name="TextBox 1">
            <a:extLst>
              <a:ext uri="{FF2B5EF4-FFF2-40B4-BE49-F238E27FC236}">
                <a16:creationId xmlns:a16="http://schemas.microsoft.com/office/drawing/2014/main" id="{F124C857-44E5-DC3B-8FC3-E9F088730D05}"/>
              </a:ext>
            </a:extLst>
          </p:cNvPr>
          <p:cNvSpPr txBox="1">
            <a:spLocks noGrp="1" noRot="1" noMove="1" noResize="1" noEditPoints="1" noAdjustHandles="1" noChangeArrowheads="1" noChangeShapeType="1"/>
          </p:cNvSpPr>
          <p:nvPr/>
        </p:nvSpPr>
        <p:spPr>
          <a:xfrm>
            <a:off x="2829465" y="8973138"/>
            <a:ext cx="4485736" cy="861774"/>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39586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618B556-18DD-6A3F-35D6-DB7C23AFDC16}"/>
              </a:ext>
            </a:extLst>
          </p:cNvPr>
          <p:cNvGraphicFramePr>
            <a:graphicFrameLocks noGrp="1"/>
          </p:cNvGraphicFramePr>
          <p:nvPr>
            <p:extLst>
              <p:ext uri="{D42A27DB-BD31-4B8C-83A1-F6EECF244321}">
                <p14:modId xmlns:p14="http://schemas.microsoft.com/office/powerpoint/2010/main" val="2711985700"/>
              </p:ext>
            </p:extLst>
          </p:nvPr>
        </p:nvGraphicFramePr>
        <p:xfrm>
          <a:off x="457200" y="445992"/>
          <a:ext cx="6858001" cy="4792980"/>
        </p:xfrm>
        <a:graphic>
          <a:graphicData uri="http://schemas.openxmlformats.org/drawingml/2006/table">
            <a:tbl>
              <a:tblPr firstRow="1" bandRow="1"/>
              <a:tblGrid>
                <a:gridCol w="4250815">
                  <a:extLst>
                    <a:ext uri="{9D8B030D-6E8A-4147-A177-3AD203B41FA5}">
                      <a16:colId xmlns:a16="http://schemas.microsoft.com/office/drawing/2014/main" val="463931578"/>
                    </a:ext>
                  </a:extLst>
                </a:gridCol>
                <a:gridCol w="434531">
                  <a:extLst>
                    <a:ext uri="{9D8B030D-6E8A-4147-A177-3AD203B41FA5}">
                      <a16:colId xmlns:a16="http://schemas.microsoft.com/office/drawing/2014/main" val="617857949"/>
                    </a:ext>
                  </a:extLst>
                </a:gridCol>
                <a:gridCol w="434531">
                  <a:extLst>
                    <a:ext uri="{9D8B030D-6E8A-4147-A177-3AD203B41FA5}">
                      <a16:colId xmlns:a16="http://schemas.microsoft.com/office/drawing/2014/main" val="2611069059"/>
                    </a:ext>
                  </a:extLst>
                </a:gridCol>
                <a:gridCol w="434531">
                  <a:extLst>
                    <a:ext uri="{9D8B030D-6E8A-4147-A177-3AD203B41FA5}">
                      <a16:colId xmlns:a16="http://schemas.microsoft.com/office/drawing/2014/main" val="1562941862"/>
                    </a:ext>
                  </a:extLst>
                </a:gridCol>
                <a:gridCol w="434531">
                  <a:extLst>
                    <a:ext uri="{9D8B030D-6E8A-4147-A177-3AD203B41FA5}">
                      <a16:colId xmlns:a16="http://schemas.microsoft.com/office/drawing/2014/main" val="824550170"/>
                    </a:ext>
                  </a:extLst>
                </a:gridCol>
                <a:gridCol w="434531">
                  <a:extLst>
                    <a:ext uri="{9D8B030D-6E8A-4147-A177-3AD203B41FA5}">
                      <a16:colId xmlns:a16="http://schemas.microsoft.com/office/drawing/2014/main" val="1783301157"/>
                    </a:ext>
                  </a:extLst>
                </a:gridCol>
                <a:gridCol w="434531">
                  <a:extLst>
                    <a:ext uri="{9D8B030D-6E8A-4147-A177-3AD203B41FA5}">
                      <a16:colId xmlns:a16="http://schemas.microsoft.com/office/drawing/2014/main" val="2323088756"/>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pPr>
                      <a:endParaRPr lang="en-US" sz="1000" dirty="0">
                        <a:solidFill>
                          <a:schemeClr val="tx1"/>
                        </a:solidFill>
                        <a:latin typeface="Poppins" pitchFamily="2" charset="77"/>
                        <a:cs typeface="Poppins" pitchFamily="2" charset="77"/>
                      </a:endParaRPr>
                    </a:p>
                  </a:txBody>
                  <a:tcPr anchor="ctr">
                    <a:lnL w="12700" cmpd="sng">
                      <a:noFill/>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buNone/>
                      </a:pPr>
                      <a:r>
                        <a:rPr lang="en-US" sz="1000" b="1" i="0" u="none" strike="noStrike" dirty="0">
                          <a:solidFill>
                            <a:srgbClr val="FFFFFF"/>
                          </a:solidFill>
                          <a:effectLst/>
                          <a:latin typeface="Poppins" pitchFamily="2" charset="77"/>
                          <a:cs typeface="Poppins" pitchFamily="2" charset="77"/>
                        </a:rPr>
                        <a:t>Indemnity Gold</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1000" b="1" i="0" u="none" strike="noStrike" dirty="0">
                          <a:solidFill>
                            <a:srgbClr val="FFFFFF"/>
                          </a:solidFill>
                          <a:effectLst/>
                          <a:latin typeface="Poppins" pitchFamily="2" charset="77"/>
                          <a:cs typeface="Poppins" pitchFamily="2" charset="77"/>
                        </a:rPr>
                        <a:t>Indemnity Plus</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buNone/>
                      </a:pPr>
                      <a:r>
                        <a:rPr lang="en-US" sz="1000" b="1" i="0" u="none" strike="noStrike" dirty="0">
                          <a:solidFill>
                            <a:srgbClr val="FFFFFF"/>
                          </a:solidFill>
                          <a:effectLst/>
                          <a:latin typeface="Poppins" pitchFamily="2" charset="77"/>
                          <a:cs typeface="Poppins" pitchFamily="2" charset="77"/>
                        </a:rPr>
                        <a:t>Emergent Gold</a:t>
                      </a:r>
                    </a:p>
                  </a:txBody>
                  <a:tcPr anchor="ctr">
                    <a:lnL w="12700" cap="flat" cmpd="sng" algn="ctr">
                      <a:solidFill>
                        <a:schemeClr val="bg2"/>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8229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545456"/>
                          </a:solidFill>
                          <a:effectLst/>
                          <a:latin typeface="Poppins" pitchFamily="2" charset="77"/>
                          <a:cs typeface="Poppins" pitchFamily="2" charset="77"/>
                        </a:rPr>
                        <a:t>Emergency Ground Ambulance Coverage</a:t>
                      </a:r>
                    </a:p>
                    <a:p>
                      <a:pPr algn="l" fontAlgn="t">
                        <a:lnSpc>
                          <a:spcPct val="125000"/>
                        </a:lnSpc>
                      </a:pPr>
                      <a:r>
                        <a:rPr lang="en-US" sz="1000" b="0" i="0" u="none" strike="noStrike" dirty="0">
                          <a:solidFill>
                            <a:srgbClr val="545456"/>
                          </a:solidFill>
                          <a:effectLst/>
                          <a:latin typeface="Open Sans" pitchFamily="2" charset="0"/>
                          <a:ea typeface="Open Sans" pitchFamily="2" charset="0"/>
                          <a:cs typeface="Open Sans" pitchFamily="2" charset="0"/>
                        </a:rPr>
                        <a:t>If you ever need an emergency ground ambulance, MASA will pay for your eligible out-of-pocket expenses or pay you an indemnity amount.</a:t>
                      </a:r>
                    </a:p>
                  </a:txBody>
                  <a:tcPr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$250 indemnity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8229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buNone/>
                      </a:pPr>
                      <a:r>
                        <a:rPr lang="en-US" sz="1000" b="1" i="0" u="none" strike="noStrike" dirty="0">
                          <a:solidFill>
                            <a:srgbClr val="545456"/>
                          </a:solidFill>
                          <a:effectLst/>
                          <a:latin typeface="Poppins" pitchFamily="2" charset="77"/>
                          <a:cs typeface="Poppins" pitchFamily="2" charset="77"/>
                        </a:rPr>
                        <a:t>Emergency Air Ambulance Coverage</a:t>
                      </a:r>
                    </a:p>
                    <a:p>
                      <a:pPr algn="l" fontAlgn="t">
                        <a:lnSpc>
                          <a:spcPct val="125000"/>
                        </a:lnSpc>
                      </a:pPr>
                      <a:r>
                        <a:rPr lang="en-US" sz="1000" b="0" i="0" u="none" strike="noStrike" dirty="0">
                          <a:solidFill>
                            <a:srgbClr val="545456"/>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a:t>
                      </a:r>
                    </a:p>
                    <a:p>
                      <a:pPr algn="l" fontAlgn="t">
                        <a:lnSpc>
                          <a:spcPct val="125000"/>
                        </a:lnSpc>
                      </a:pPr>
                      <a:r>
                        <a:rPr lang="en-US" sz="1000" b="0" i="0" u="none" strike="noStrike" dirty="0">
                          <a:solidFill>
                            <a:srgbClr val="545456"/>
                          </a:solidFill>
                          <a:effectLst/>
                          <a:latin typeface="Open Sans" pitchFamily="2" charset="0"/>
                          <a:ea typeface="Open Sans" pitchFamily="2" charset="0"/>
                          <a:cs typeface="Open Sans" pitchFamily="2" charset="0"/>
                        </a:rPr>
                        <a:t>your eligible out-of-pocket flight expenses or pay you an indemnity amount.</a:t>
                      </a:r>
                    </a:p>
                  </a:txBody>
                  <a:tcPr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$10k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8229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545456"/>
                          </a:solidFill>
                          <a:effectLst/>
                          <a:latin typeface="Poppins" pitchFamily="2" charset="77"/>
                          <a:cs typeface="Poppins" pitchFamily="2" charset="77"/>
                        </a:rPr>
                        <a:t>Hospital to Hospital Ambulance Coverage</a:t>
                      </a:r>
                    </a:p>
                    <a:p>
                      <a:pPr algn="l" fontAlgn="t">
                        <a:lnSpc>
                          <a:spcPct val="125000"/>
                        </a:lnSpc>
                        <a:buNone/>
                      </a:pPr>
                      <a:r>
                        <a:rPr lang="en-US" sz="10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doctor orders an air or ground ambulance to transfer you to a different hospital with the necessary level of care,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8229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545456"/>
                          </a:solidFill>
                          <a:effectLst/>
                          <a:latin typeface="Poppins" pitchFamily="2" charset="77"/>
                          <a:cs typeface="Poppins" pitchFamily="2" charset="77"/>
                        </a:rPr>
                        <a:t>Repatriation to Hospital Near Home Coverage</a:t>
                      </a:r>
                    </a:p>
                    <a:p>
                      <a:pPr algn="l" fontAlgn="t">
                        <a:lnSpc>
                          <a:spcPct val="125000"/>
                        </a:lnSpc>
                        <a:buNone/>
                      </a:pPr>
                      <a:r>
                        <a:rPr lang="en-US" sz="10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a hospital stay more than 100 miles away from home, MASA will help arrange and pay for air or ground transportation so you can return home to recover.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p>
                      <a:pPr algn="l" fontAlgn="t">
                        <a:lnSpc>
                          <a:spcPct val="125000"/>
                        </a:lnSpc>
                        <a:buNone/>
                      </a:pPr>
                      <a:r>
                        <a:rPr lang="en-US" sz="10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10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$8</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10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$8</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10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$10</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10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10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4">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5">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extLst>
                  <a:ext uri="{0D108BD9-81ED-4DB2-BD59-A6C34878D82A}">
                    <a16:rowId xmlns:a16="http://schemas.microsoft.com/office/drawing/2014/main" val="2280979797"/>
                  </a:ext>
                </a:extLst>
              </a:tr>
            </a:tbl>
          </a:graphicData>
        </a:graphic>
      </p:graphicFrame>
      <p:sp>
        <p:nvSpPr>
          <p:cNvPr id="3" name="TextBox 2">
            <a:extLst>
              <a:ext uri="{FF2B5EF4-FFF2-40B4-BE49-F238E27FC236}">
                <a16:creationId xmlns:a16="http://schemas.microsoft.com/office/drawing/2014/main" id="{0E5DE636-EBD5-5677-DCB5-C6FFBEAB03D0}"/>
              </a:ext>
            </a:extLst>
          </p:cNvPr>
          <p:cNvSpPr txBox="1"/>
          <p:nvPr/>
        </p:nvSpPr>
        <p:spPr>
          <a:xfrm>
            <a:off x="7932057" y="0"/>
            <a:ext cx="2329543" cy="1569660"/>
          </a:xfrm>
          <a:prstGeom prst="rect">
            <a:avLst/>
          </a:prstGeom>
          <a:solidFill>
            <a:schemeClr val="accent1"/>
          </a:solidFill>
        </p:spPr>
        <p:txBody>
          <a:bodyPr wrap="square">
            <a:spAutoFit/>
          </a:bodyPr>
          <a:lstStyle/>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INSTRUCTION:</a:t>
            </a:r>
          </a:p>
          <a:p>
            <a:endPar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If offering indemnity plans, use this table. If a combination of plans, be sure to copy and paste exact columns to keep the QR codes from breaking.</a:t>
            </a:r>
          </a:p>
        </p:txBody>
      </p:sp>
      <p:sp>
        <p:nvSpPr>
          <p:cNvPr id="4" name="TextBox 3">
            <a:extLst>
              <a:ext uri="{FF2B5EF4-FFF2-40B4-BE49-F238E27FC236}">
                <a16:creationId xmlns:a16="http://schemas.microsoft.com/office/drawing/2014/main" id="{ECBA0772-717B-3A4A-8559-C2BF16B2D8D9}"/>
              </a:ext>
            </a:extLst>
          </p:cNvPr>
          <p:cNvSpPr txBox="1">
            <a:spLocks noGrp="1" noRot="1" noMove="1" noResize="1" noEditPoints="1" noAdjustHandles="1" noChangeArrowheads="1" noChangeShapeType="1"/>
          </p:cNvSpPr>
          <p:nvPr/>
        </p:nvSpPr>
        <p:spPr>
          <a:xfrm>
            <a:off x="2829465" y="8973138"/>
            <a:ext cx="4485736" cy="784830"/>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2: United States and Canada.</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643955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96633DC-4468-8E7C-B777-7A7EEED68AE0}"/>
              </a:ext>
            </a:extLst>
          </p:cNvPr>
          <p:cNvSpPr txBox="1"/>
          <p:nvPr/>
        </p:nvSpPr>
        <p:spPr>
          <a:xfrm>
            <a:off x="634368" y="8508822"/>
            <a:ext cx="1725625" cy="338554"/>
          </a:xfrm>
          <a:prstGeom prst="rect">
            <a:avLst/>
          </a:prstGeom>
          <a:noFill/>
        </p:spPr>
        <p:txBody>
          <a:bodyPr wrap="square">
            <a:spAutoFit/>
          </a:bodyPr>
          <a:lstStyle/>
          <a:p>
            <a:pPr algn="l" fontAlgn="t">
              <a:spcAft>
                <a:spcPts val="200"/>
              </a:spcAft>
              <a:buNone/>
            </a:pPr>
            <a:r>
              <a:rPr lang="en-US" sz="800" i="0" u="none" strike="noStrike" dirty="0">
                <a:effectLst/>
                <a:latin typeface="Poppins" pitchFamily="2" charset="77"/>
                <a:cs typeface="Poppins" pitchFamily="2" charset="77"/>
              </a:rPr>
              <a:t>Visit </a:t>
            </a:r>
            <a:r>
              <a:rPr lang="en-US" sz="800" b="1" i="0" u="none" strike="noStrike" dirty="0">
                <a:effectLst/>
                <a:latin typeface="Poppins" pitchFamily="2" charset="77"/>
                <a:cs typeface="Poppins" pitchFamily="2" charset="77"/>
              </a:rPr>
              <a:t>[insert enrollment site URL]</a:t>
            </a:r>
          </a:p>
        </p:txBody>
      </p:sp>
      <p:sp>
        <p:nvSpPr>
          <p:cNvPr id="11" name="TextBox 10">
            <a:extLst>
              <a:ext uri="{FF2B5EF4-FFF2-40B4-BE49-F238E27FC236}">
                <a16:creationId xmlns:a16="http://schemas.microsoft.com/office/drawing/2014/main" id="{42BB5343-F2AA-D736-12AD-DE823476CF54}"/>
              </a:ext>
            </a:extLst>
          </p:cNvPr>
          <p:cNvSpPr txBox="1"/>
          <p:nvPr/>
        </p:nvSpPr>
        <p:spPr>
          <a:xfrm>
            <a:off x="634368" y="8846836"/>
            <a:ext cx="1784727" cy="215444"/>
          </a:xfrm>
          <a:prstGeom prst="rect">
            <a:avLst/>
          </a:prstGeom>
          <a:noFill/>
        </p:spPr>
        <p:txBody>
          <a:bodyPr wrap="square">
            <a:spAutoFit/>
          </a:bodyPr>
          <a:lstStyle/>
          <a:p>
            <a:pPr algn="l" fontAlgn="t">
              <a:spcAft>
                <a:spcPts val="200"/>
              </a:spcAft>
              <a:buNone/>
            </a:pPr>
            <a:r>
              <a:rPr lang="en-US" sz="800" dirty="0">
                <a:latin typeface="Poppins" pitchFamily="2" charset="77"/>
                <a:cs typeface="Poppins" pitchFamily="2" charset="77"/>
              </a:rPr>
              <a:t>to learn more and enroll today!</a:t>
            </a:r>
            <a:endParaRPr lang="en-US" sz="800" i="0" u="none" strike="noStrike" dirty="0">
              <a:effectLst/>
              <a:latin typeface="Poppins" pitchFamily="2" charset="77"/>
              <a:cs typeface="Poppins" pitchFamily="2" charset="77"/>
            </a:endParaRPr>
          </a:p>
        </p:txBody>
      </p:sp>
      <p:graphicFrame>
        <p:nvGraphicFramePr>
          <p:cNvPr id="12" name="Table 11">
            <a:extLst>
              <a:ext uri="{FF2B5EF4-FFF2-40B4-BE49-F238E27FC236}">
                <a16:creationId xmlns:a16="http://schemas.microsoft.com/office/drawing/2014/main" id="{3FB018B4-9881-CA83-B0E3-FB9CF98E60FB}"/>
              </a:ext>
            </a:extLst>
          </p:cNvPr>
          <p:cNvGraphicFramePr>
            <a:graphicFrameLocks noGrp="1"/>
          </p:cNvGraphicFramePr>
          <p:nvPr>
            <p:extLst>
              <p:ext uri="{D42A27DB-BD31-4B8C-83A1-F6EECF244321}">
                <p14:modId xmlns:p14="http://schemas.microsoft.com/office/powerpoint/2010/main" val="1240434881"/>
              </p:ext>
            </p:extLst>
          </p:nvPr>
        </p:nvGraphicFramePr>
        <p:xfrm>
          <a:off x="2259105" y="2263530"/>
          <a:ext cx="5138356" cy="5029200"/>
        </p:xfrm>
        <a:graphic>
          <a:graphicData uri="http://schemas.openxmlformats.org/drawingml/2006/table">
            <a:tbl>
              <a:tblPr firstRow="1" bandRow="1"/>
              <a:tblGrid>
                <a:gridCol w="2743200">
                  <a:extLst>
                    <a:ext uri="{9D8B030D-6E8A-4147-A177-3AD203B41FA5}">
                      <a16:colId xmlns:a16="http://schemas.microsoft.com/office/drawing/2014/main" val="463931578"/>
                    </a:ext>
                  </a:extLst>
                </a:gridCol>
                <a:gridCol w="494649">
                  <a:extLst>
                    <a:ext uri="{9D8B030D-6E8A-4147-A177-3AD203B41FA5}">
                      <a16:colId xmlns:a16="http://schemas.microsoft.com/office/drawing/2014/main" val="617857949"/>
                    </a:ext>
                  </a:extLst>
                </a:gridCol>
                <a:gridCol w="208280">
                  <a:extLst>
                    <a:ext uri="{9D8B030D-6E8A-4147-A177-3AD203B41FA5}">
                      <a16:colId xmlns:a16="http://schemas.microsoft.com/office/drawing/2014/main" val="1772860306"/>
                    </a:ext>
                  </a:extLst>
                </a:gridCol>
                <a:gridCol w="494649">
                  <a:extLst>
                    <a:ext uri="{9D8B030D-6E8A-4147-A177-3AD203B41FA5}">
                      <a16:colId xmlns:a16="http://schemas.microsoft.com/office/drawing/2014/main" val="3330842355"/>
                    </a:ext>
                  </a:extLst>
                </a:gridCol>
                <a:gridCol w="494649">
                  <a:extLst>
                    <a:ext uri="{9D8B030D-6E8A-4147-A177-3AD203B41FA5}">
                      <a16:colId xmlns:a16="http://schemas.microsoft.com/office/drawing/2014/main" val="1562941862"/>
                    </a:ext>
                  </a:extLst>
                </a:gridCol>
                <a:gridCol w="208280">
                  <a:extLst>
                    <a:ext uri="{9D8B030D-6E8A-4147-A177-3AD203B41FA5}">
                      <a16:colId xmlns:a16="http://schemas.microsoft.com/office/drawing/2014/main" val="781744927"/>
                    </a:ext>
                  </a:extLst>
                </a:gridCol>
                <a:gridCol w="494649">
                  <a:extLst>
                    <a:ext uri="{9D8B030D-6E8A-4147-A177-3AD203B41FA5}">
                      <a16:colId xmlns:a16="http://schemas.microsoft.com/office/drawing/2014/main" val="449963210"/>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endParaRPr lang="en-US" sz="900" dirty="0">
                        <a:solidFill>
                          <a:schemeClr val="tx1"/>
                        </a:solidFill>
                        <a:latin typeface="Poppins" pitchFamily="2" charset="77"/>
                        <a:cs typeface="Poppins" pitchFamily="2" charset="77"/>
                      </a:endParaRPr>
                    </a:p>
                  </a:txBody>
                  <a:tcPr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3">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900" b="1" i="0" u="none" strike="noStrike" dirty="0">
                          <a:solidFill>
                            <a:srgbClr val="FFFFFF"/>
                          </a:solidFill>
                          <a:effectLst/>
                          <a:latin typeface="Poppins" pitchFamily="2" charset="77"/>
                          <a:cs typeface="Poppins" pitchFamily="2" charset="77"/>
                        </a:rPr>
                        <a:t>Emergent </a:t>
                      </a:r>
                    </a:p>
                    <a:p>
                      <a:pPr lvl="0" algn="l" fontAlgn="ctr">
                        <a:buNone/>
                      </a:pPr>
                      <a:r>
                        <a:rPr lang="en-US" sz="900" b="1" i="0" u="none" strike="noStrike" dirty="0">
                          <a:solidFill>
                            <a:srgbClr val="FFFFFF"/>
                          </a:solidFill>
                          <a:effectLst/>
                          <a:latin typeface="Poppins" pitchFamily="2" charset="77"/>
                          <a:cs typeface="Poppins" pitchFamily="2" charset="77"/>
                        </a:rPr>
                        <a:t>Plus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hMerge="1">
                  <a:txBody>
                    <a:bodyPr/>
                    <a:lstStyle/>
                    <a:p>
                      <a:endParaRPr lang="en-US"/>
                    </a:p>
                  </a:txBody>
                  <a:tcPr/>
                </a:tc>
                <a:tc gridSpan="3">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900" b="1" i="0" u="none" strike="noStrike" dirty="0">
                          <a:solidFill>
                            <a:srgbClr val="FFFFFF"/>
                          </a:solidFill>
                          <a:effectLst/>
                          <a:latin typeface="Poppins" pitchFamily="2" charset="77"/>
                          <a:cs typeface="Poppins" pitchFamily="2" charset="77"/>
                        </a:rPr>
                        <a:t>Emergent Premier</a:t>
                      </a:r>
                    </a:p>
                  </a:txBody>
                  <a:tcPr anchor="ctr">
                    <a:lnL w="12700" cmpd="sng">
                      <a:noFill/>
                      <a:prstDash val="soli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37156973"/>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Emergency Ground Ambulance Coverage</a:t>
                      </a:r>
                    </a:p>
                  </a:txBody>
                  <a:tcPr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gridSpan="3">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03876479"/>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900" b="1" i="0" u="none" strike="noStrike" dirty="0">
                          <a:solidFill>
                            <a:srgbClr val="545456"/>
                          </a:solidFill>
                          <a:effectLst/>
                          <a:latin typeface="Poppins" pitchFamily="2" charset="77"/>
                          <a:cs typeface="Poppins" pitchFamily="2" charset="77"/>
                        </a:rPr>
                        <a:t>Emergency Air Ambulance Coverage</a:t>
                      </a:r>
                    </a:p>
                  </a:txBody>
                  <a:tcPr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3">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hMerge="1">
                  <a:txBody>
                    <a:bodyPr/>
                    <a:lstStyle/>
                    <a:p>
                      <a:endParaRPr lang="en-US"/>
                    </a:p>
                  </a:txBody>
                  <a:tcPr/>
                </a:tc>
                <a:tc gridSpan="3">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31170236"/>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Hospital to Hospital Ambulance Coverage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3">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gridSpan="3">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61391966"/>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Repatriation to Hospital Near Home Coverage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3">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hMerge="1">
                  <a:txBody>
                    <a:bodyPr/>
                    <a:lstStyle/>
                    <a:p>
                      <a:endParaRPr lang="en-US"/>
                    </a:p>
                  </a:txBody>
                  <a:tcPr/>
                </a:tc>
                <a:tc gridSpan="3">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09102074"/>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Minor Return Transportation Coverage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3">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gridSpan="3">
                  <a:txBody>
                    <a:bodyPr/>
                    <a:lstStyle/>
                    <a:p>
                      <a:pPr algn="l" fontAlgn="ctr">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41727503"/>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Pet Return Transportation Coverage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3">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hMerge="1">
                  <a:txBody>
                    <a:bodyPr/>
                    <a:lstStyle/>
                    <a:p>
                      <a:endParaRPr lang="en-US"/>
                    </a:p>
                  </a:txBody>
                  <a:tcPr/>
                </a:tc>
                <a:tc gridSpan="3">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0010221"/>
                  </a:ext>
                </a:extLst>
              </a:tr>
              <a:tr h="457200">
                <a:tc>
                  <a:txBody>
                    <a:body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Sick While Away From Home Expense Protection</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3">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gridSpan="3">
                  <a:txBody>
                    <a:bodyPr/>
                    <a:lstStyle/>
                    <a:p>
                      <a:pPr algn="l" fontAlgn="ctr">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0451570"/>
                  </a:ext>
                </a:extLst>
              </a:tr>
              <a:tr h="457200">
                <a:tc>
                  <a:txBody>
                    <a:bodyPr/>
                    <a:lstStyle/>
                    <a:p>
                      <a:pPr algn="l" fontAlgn="t">
                        <a:spcAft>
                          <a:spcPts val="200"/>
                        </a:spcAft>
                        <a:buNone/>
                      </a:pPr>
                      <a:r>
                        <a:rPr lang="en-US" sz="900" b="1" i="0" u="none" strike="noStrike" dirty="0">
                          <a:solidFill>
                            <a:srgbClr val="545456"/>
                          </a:solidFill>
                          <a:effectLst/>
                          <a:latin typeface="Poppins" pitchFamily="2" charset="77"/>
                          <a:cs typeface="Poppins" pitchFamily="2" charset="77"/>
                        </a:rPr>
                        <a:t>Post-Admission Continued Care Transport Protection</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3">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hMerge="1">
                  <a:txBody>
                    <a:bodyPr/>
                    <a:lstStyle/>
                    <a:p>
                      <a:endParaRPr lang="en-US"/>
                    </a:p>
                  </a:txBody>
                  <a:tcPr/>
                </a:tc>
                <a:tc gridSpan="3">
                  <a:txBody>
                    <a:bodyPr/>
                    <a:lstStyle/>
                    <a:p>
                      <a:pPr algn="l" fontAlgn="ctr">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63082439"/>
                  </a:ext>
                </a:extLst>
              </a:tr>
              <a:tr h="457200">
                <a:tc>
                  <a:txBody>
                    <a:bodyPr/>
                    <a:lstStyle/>
                    <a:p>
                      <a:pPr algn="l" fontAlgn="t">
                        <a:buNone/>
                      </a:pPr>
                      <a:r>
                        <a:rPr lang="en-US" sz="9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3">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hMerge="1">
                  <a:txBody>
                    <a:bodyPr/>
                    <a:lstStyle/>
                    <a:p>
                      <a:endParaRPr lang="en-US"/>
                    </a:p>
                  </a:txBody>
                  <a:tcPr/>
                </a:tc>
                <a:tc gridSpan="3">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r>
                        <a:rPr lang="en-US" sz="9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$17</a:t>
                      </a:r>
                    </a:p>
                  </a:txBody>
                  <a:tcPr anchor="ctr">
                    <a:lnL w="12700" cmpd="sng">
                      <a:noFill/>
                      <a:prstDash val="soli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95903470"/>
                  </a:ext>
                </a:extLst>
              </a:tr>
              <a:tr h="457200">
                <a:tc>
                  <a:txBody>
                    <a:bodyPr/>
                    <a:lstStyle/>
                    <a:p>
                      <a:pPr marL="0" marR="0" lvl="0" indent="0" algn="l" defTabSz="976331" rtl="0" eaLnBrk="1" fontAlgn="t" latinLnBrk="0" hangingPunct="1">
                        <a:lnSpc>
                          <a:spcPct val="100000"/>
                        </a:lnSpc>
                        <a:spcBef>
                          <a:spcPts val="0"/>
                        </a:spcBef>
                        <a:spcAft>
                          <a:spcPts val="0"/>
                        </a:spcAft>
                        <a:buClrTx/>
                        <a:buSzTx/>
                        <a:buFontTx/>
                        <a:buNone/>
                        <a:tabLst/>
                        <a:defRPr/>
                      </a:pPr>
                      <a:r>
                        <a:rPr lang="en-US" sz="9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9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4">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22" name="TextBox 21">
            <a:extLst>
              <a:ext uri="{FF2B5EF4-FFF2-40B4-BE49-F238E27FC236}">
                <a16:creationId xmlns:a16="http://schemas.microsoft.com/office/drawing/2014/main" id="{FD71C30E-8889-F42E-6398-B1BF43A48338}"/>
              </a:ext>
            </a:extLst>
          </p:cNvPr>
          <p:cNvSpPr txBox="1">
            <a:spLocks noGrp="1" noRot="1" noMove="1" noResize="1" noEditPoints="1" noAdjustHandles="1" noChangeArrowheads="1" noChangeShapeType="1"/>
          </p:cNvSpPr>
          <p:nvPr/>
        </p:nvSpPr>
        <p:spPr>
          <a:xfrm>
            <a:off x="451597" y="8696182"/>
            <a:ext cx="5606304" cy="784830"/>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dirty="0">
                <a:solidFill>
                  <a:srgbClr val="454548"/>
                </a:solidFill>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p>
        </p:txBody>
      </p:sp>
      <p:sp>
        <p:nvSpPr>
          <p:cNvPr id="23" name="TextBox 22">
            <a:extLst>
              <a:ext uri="{FF2B5EF4-FFF2-40B4-BE49-F238E27FC236}">
                <a16:creationId xmlns:a16="http://schemas.microsoft.com/office/drawing/2014/main" id="{7B530D4A-BAF9-E7E0-EF82-579322D000EB}"/>
              </a:ext>
            </a:extLst>
          </p:cNvPr>
          <p:cNvSpPr txBox="1"/>
          <p:nvPr/>
        </p:nvSpPr>
        <p:spPr>
          <a:xfrm>
            <a:off x="451816" y="2181885"/>
            <a:ext cx="1533395" cy="5394425"/>
          </a:xfrm>
          <a:prstGeom prst="rect">
            <a:avLst/>
          </a:prstGeom>
          <a:noFill/>
        </p:spPr>
        <p:txBody>
          <a:bodyPr wrap="square" rtlCol="0">
            <a:spAutoFit/>
          </a:bodyPr>
          <a:lstStyle/>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Why you need it</a:t>
            </a:r>
          </a:p>
          <a:p>
            <a:pPr>
              <a:lnSpc>
                <a:spcPct val="125000"/>
              </a:lnSpc>
              <a:spcAft>
                <a:spcPts val="600"/>
              </a:spcAft>
            </a:pPr>
            <a:r>
              <a:rPr lang="en-US" sz="9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An ambulance ride can happen when you least expect it — and for 1 in 15 U.S. families each year, it does.</a:t>
            </a:r>
            <a:r>
              <a:rPr lang="en-US" sz="9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5</a:t>
            </a:r>
            <a:r>
              <a:rPr lang="en-US" sz="9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 Unfortunately, as many as 60% of privately insured ground ambulance rides could result in an out-of-network bill.</a:t>
            </a:r>
            <a:r>
              <a:rPr lang="en-US" sz="9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6</a:t>
            </a:r>
          </a:p>
          <a:p>
            <a:pPr>
              <a:lnSpc>
                <a:spcPct val="125000"/>
              </a:lnSpc>
            </a:pPr>
            <a:endPar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How it works</a:t>
            </a:r>
          </a:p>
          <a:p>
            <a:pPr>
              <a:lnSpc>
                <a:spcPct val="125000"/>
              </a:lnSpc>
            </a:pPr>
            <a:r>
              <a:rPr lang="en-US" sz="9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steps in after your primary health insurance pays its portion for the emergency ambulance bill, protecting you from unexpected out-of-pocket costs, including relevant copays, deductibles, and balance bills. All air and ground ambulance providers are included, nationwide. Plus, MASA offers access to expert post-emergency coordination services.</a:t>
            </a:r>
          </a:p>
        </p:txBody>
      </p:sp>
      <p:sp>
        <p:nvSpPr>
          <p:cNvPr id="24" name="TextBox 23">
            <a:extLst>
              <a:ext uri="{FF2B5EF4-FFF2-40B4-BE49-F238E27FC236}">
                <a16:creationId xmlns:a16="http://schemas.microsoft.com/office/drawing/2014/main" id="{DF5ED1CA-12AF-00F0-4823-9EFE1869930A}"/>
              </a:ext>
            </a:extLst>
          </p:cNvPr>
          <p:cNvSpPr txBox="1"/>
          <p:nvPr/>
        </p:nvSpPr>
        <p:spPr>
          <a:xfrm>
            <a:off x="451596" y="407277"/>
            <a:ext cx="4224441" cy="830997"/>
          </a:xfrm>
          <a:prstGeom prst="rect">
            <a:avLst/>
          </a:prstGeom>
          <a:noFill/>
        </p:spPr>
        <p:txBody>
          <a:bodyPr wrap="square" rtlCol="0">
            <a:spAutoFit/>
          </a:bodyPr>
          <a:lstStyle/>
          <a:p>
            <a:r>
              <a:rPr lang="en-US" sz="2400" b="1" dirty="0">
                <a:solidFill>
                  <a:schemeClr val="bg2"/>
                </a:solidFill>
                <a:latin typeface="Poppins" panose="00000500000000000000" pitchFamily="2" charset="0"/>
                <a:cs typeface="Poppins" panose="00000500000000000000" pitchFamily="2" charset="0"/>
              </a:rPr>
              <a:t>Emergency medical transportation protection</a:t>
            </a:r>
          </a:p>
        </p:txBody>
      </p:sp>
      <p:sp>
        <p:nvSpPr>
          <p:cNvPr id="25" name="TextBox 24">
            <a:extLst>
              <a:ext uri="{FF2B5EF4-FFF2-40B4-BE49-F238E27FC236}">
                <a16:creationId xmlns:a16="http://schemas.microsoft.com/office/drawing/2014/main" id="{D227DCCC-E6F9-31B6-D81A-9D26BF015ACE}"/>
              </a:ext>
            </a:extLst>
          </p:cNvPr>
          <p:cNvSpPr txBox="1"/>
          <p:nvPr/>
        </p:nvSpPr>
        <p:spPr>
          <a:xfrm>
            <a:off x="451596" y="1232372"/>
            <a:ext cx="5057191" cy="738664"/>
          </a:xfrm>
          <a:prstGeom prst="rect">
            <a:avLst/>
          </a:prstGeom>
          <a:noFill/>
        </p:spPr>
        <p:txBody>
          <a:bodyPr wrap="square" rtlCol="0">
            <a:spAutoFit/>
          </a:bodyPr>
          <a:lstStyle/>
          <a:p>
            <a:r>
              <a:rPr lang="en-US" sz="1400" b="0" dirty="0">
                <a:solidFill>
                  <a:schemeClr val="bg2"/>
                </a:solidFill>
                <a:latin typeface="Poppins" panose="00000500000000000000" pitchFamily="2" charset="0"/>
                <a:ea typeface="Open Sans" pitchFamily="2" charset="0"/>
                <a:cs typeface="Poppins" panose="00000500000000000000" pitchFamily="2" charset="0"/>
              </a:rPr>
              <a:t>When you need to call 911, cost shouldn’t be a concern. With MASA, you can get the emergency care you need without worrying about how to pay for the ride. </a:t>
            </a:r>
          </a:p>
        </p:txBody>
      </p:sp>
      <p:pic>
        <p:nvPicPr>
          <p:cNvPr id="26" name="Picture 25" descr="MASA Access">
            <a:extLst>
              <a:ext uri="{FF2B5EF4-FFF2-40B4-BE49-F238E27FC236}">
                <a16:creationId xmlns:a16="http://schemas.microsoft.com/office/drawing/2014/main" id="{DF14333C-F375-438D-422F-87238AA3CD8B}"/>
              </a:ext>
            </a:extLst>
          </p:cNvPr>
          <p:cNvPicPr/>
          <p:nvPr/>
        </p:nvPicPr>
        <p:blipFill>
          <a:blip r:embed="rId5"/>
          <a:stretch>
            <a:fillRect/>
          </a:stretch>
        </p:blipFill>
        <p:spPr>
          <a:xfrm>
            <a:off x="5256777" y="433524"/>
            <a:ext cx="2064026" cy="275203"/>
          </a:xfrm>
          <a:prstGeom prst="rect">
            <a:avLst/>
          </a:prstGeom>
        </p:spPr>
      </p:pic>
    </p:spTree>
    <p:extLst>
      <p:ext uri="{BB962C8B-B14F-4D97-AF65-F5344CB8AC3E}">
        <p14:creationId xmlns:p14="http://schemas.microsoft.com/office/powerpoint/2010/main" val="1144041174"/>
      </p:ext>
    </p:extLst>
  </p:cSld>
  <p:clrMapOvr>
    <a:masterClrMapping/>
  </p:clrMapOvr>
</p:sld>
</file>

<file path=ppt/theme/theme1.xml><?xml version="1.0" encoding="utf-8"?>
<a:theme xmlns:a="http://schemas.openxmlformats.org/drawingml/2006/main" name="MASA">
  <a:themeElements>
    <a:clrScheme name="MASA">
      <a:dk1>
        <a:srgbClr val="230871"/>
      </a:dk1>
      <a:lt1>
        <a:srgbClr val="FFFFFF"/>
      </a:lt1>
      <a:dk2>
        <a:srgbClr val="0071CE"/>
      </a:dk2>
      <a:lt2>
        <a:srgbClr val="FFFFFF"/>
      </a:lt2>
      <a:accent1>
        <a:srgbClr val="E64B38"/>
      </a:accent1>
      <a:accent2>
        <a:srgbClr val="FFD040"/>
      </a:accent2>
      <a:accent3>
        <a:srgbClr val="968693"/>
      </a:accent3>
      <a:accent4>
        <a:srgbClr val="54378D"/>
      </a:accent4>
      <a:accent5>
        <a:srgbClr val="7F65A9"/>
      </a:accent5>
      <a:accent6>
        <a:srgbClr val="A996C5"/>
      </a:accent6>
      <a:hlink>
        <a:srgbClr val="0071CE"/>
      </a:hlink>
      <a:folHlink>
        <a:srgbClr val="A996C3"/>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SA" id="{88ED9641-9416-B945-959F-93E71249B652}" vid="{BF9284B3-030E-4B44-8EFF-CFD511DE66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MASA</Template>
  <TotalTime>1792</TotalTime>
  <Words>2122</Words>
  <Application>Microsoft Office PowerPoint</Application>
  <PresentationFormat>Custom</PresentationFormat>
  <Paragraphs>179</Paragraphs>
  <Slides>5</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Aptos Display</vt:lpstr>
      <vt:lpstr>Arial</vt:lpstr>
      <vt:lpstr>Open Sans</vt:lpstr>
      <vt:lpstr>Poppins</vt:lpstr>
      <vt:lpstr>Webdings</vt:lpstr>
      <vt:lpstr>MASA</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MM/DD/YYYY</dc:title>
  <dc:creator>Griffin Croft</dc:creator>
  <cp:lastModifiedBy>Elise Yancey</cp:lastModifiedBy>
  <cp:revision>15</cp:revision>
  <cp:lastPrinted>2026-03-25T14:43:42Z</cp:lastPrinted>
  <dcterms:created xsi:type="dcterms:W3CDTF">2024-03-14T18:51:59Z</dcterms:created>
  <dcterms:modified xsi:type="dcterms:W3CDTF">2026-08-28T22:46:32Z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460d26b-e0ab-4051-af3f-f83f6411bd05_Enabled">
    <vt:lpwstr>true</vt:lpwstr>
  </property>
  <property fmtid="{D5CDD505-2E9C-101B-9397-08002B2CF9AE}" pid="3" name="MSIP_Label_8460d26b-e0ab-4051-af3f-f83f6411bd05_SetDate">
    <vt:lpwstr>2026-04-05T00:02:36Z</vt:lpwstr>
  </property>
  <property fmtid="{D5CDD505-2E9C-101B-9397-08002B2CF9AE}" pid="4" name="MSIP_Label_8460d26b-e0ab-4051-af3f-f83f6411bd05_Method">
    <vt:lpwstr>Standard</vt:lpwstr>
  </property>
  <property fmtid="{D5CDD505-2E9C-101B-9397-08002B2CF9AE}" pid="5" name="MSIP_Label_8460d26b-e0ab-4051-af3f-f83f6411bd05_Name">
    <vt:lpwstr>Internal</vt:lpwstr>
  </property>
  <property fmtid="{D5CDD505-2E9C-101B-9397-08002B2CF9AE}" pid="6" name="MSIP_Label_8460d26b-e0ab-4051-af3f-f83f6411bd05_SiteId">
    <vt:lpwstr>30b161a8-bda4-4091-9334-2553cbe29c3e</vt:lpwstr>
  </property>
  <property fmtid="{D5CDD505-2E9C-101B-9397-08002B2CF9AE}" pid="7" name="MSIP_Label_8460d26b-e0ab-4051-af3f-f83f6411bd05_ActionId">
    <vt:lpwstr>c1224c98-2194-42f7-a4e9-3ea4a1f0d94b</vt:lpwstr>
  </property>
  <property fmtid="{D5CDD505-2E9C-101B-9397-08002B2CF9AE}" pid="8" name="MSIP_Label_8460d26b-e0ab-4051-af3f-f83f6411bd05_Provider">
    <vt:lpwstr>Varonis.Labeling</vt:lpwstr>
  </property>
  <property fmtid="{D5CDD505-2E9C-101B-9397-08002B2CF9AE}" pid="9" name="MSIP_Label_8460d26b-e0ab-4051-af3f-f83f6411bd05_ContentBits">
    <vt:lpwstr>0</vt:lpwstr>
  </property>
</Properties>
</file>