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7"/>
  </p:notesMasterIdLst>
  <p:handoutMasterIdLst>
    <p:handoutMasterId r:id="rId8"/>
  </p:handoutMasterIdLst>
  <p:sldIdLst>
    <p:sldId id="262" r:id="rId2"/>
    <p:sldId id="258" r:id="rId3"/>
    <p:sldId id="261" r:id="rId4"/>
    <p:sldId id="263" r:id="rId5"/>
    <p:sldId id="264" r:id="rId6"/>
  </p:sldIdLst>
  <p:sldSz cx="7772400" cy="10058400"/>
  <p:notesSz cx="7102475" cy="9388475"/>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F98EE70-624E-4E01-A646-D33249741A07}">
          <p14:sldIdLst>
            <p14:sldId id="262"/>
          </p14:sldIdLst>
        </p14:section>
        <p14:section name="Two page version" id="{59108759-BD28-4C85-8F7F-6CE3D51459F9}">
          <p14:sldIdLst>
            <p14:sldId id="258"/>
            <p14:sldId id="261"/>
            <p14:sldId id="263"/>
          </p14:sldIdLst>
        </p14:section>
        <p14:section name="One page version" id="{4EA2D481-D3F0-4A76-B2F6-70E0C47CD23D}">
          <p14:sldIdLst>
            <p14:sldId id="26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8FD"/>
    <a:srgbClr val="545456"/>
    <a:srgbClr val="D3C9E0"/>
    <a:srgbClr val="54378D"/>
    <a:srgbClr val="454548"/>
    <a:srgbClr val="FFFFFF"/>
    <a:srgbClr val="000000"/>
    <a:srgbClr val="A996C5"/>
    <a:srgbClr val="E64B38"/>
    <a:srgbClr val="7F65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3FD3A9-81FC-43C9-B2DC-BF88702F8780}" v="9" dt="2026-06-25T23:49:36.3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80"/>
    <p:restoredTop sz="94802" autoAdjust="0"/>
  </p:normalViewPr>
  <p:slideViewPr>
    <p:cSldViewPr snapToGrid="0">
      <p:cViewPr varScale="1">
        <p:scale>
          <a:sx n="53" d="100"/>
          <a:sy n="53" d="100"/>
        </p:scale>
        <p:origin x="2611" y="77"/>
      </p:cViewPr>
      <p:guideLst/>
    </p:cSldViewPr>
  </p:slideViewPr>
  <p:notesTextViewPr>
    <p:cViewPr>
      <p:scale>
        <a:sx n="1" d="1"/>
        <a:sy n="1" d="1"/>
      </p:scale>
      <p:origin x="0" y="0"/>
    </p:cViewPr>
  </p:notesTextViewPr>
  <p:notesViewPr>
    <p:cSldViewPr snapToGrid="0">
      <p:cViewPr varScale="1">
        <p:scale>
          <a:sx n="55" d="100"/>
          <a:sy n="55" d="100"/>
        </p:scale>
        <p:origin x="2501"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se Yancey" userId="da350038-5415-440d-a3a0-39230d3f8ae8" providerId="ADAL" clId="{FE0FE473-AB6C-4F8A-A7A5-BCAE2A980BC8}"/>
    <pc:docChg chg="undo custSel addSld modSld modMainMaster addSection modSection">
      <pc:chgData name="Elise Yancey" userId="da350038-5415-440d-a3a0-39230d3f8ae8" providerId="ADAL" clId="{FE0FE473-AB6C-4F8A-A7A5-BCAE2A980BC8}" dt="2026-06-26T01:59:14.606" v="181" actId="1038"/>
      <pc:docMkLst>
        <pc:docMk/>
      </pc:docMkLst>
      <pc:sldChg chg="modSp mod">
        <pc:chgData name="Elise Yancey" userId="da350038-5415-440d-a3a0-39230d3f8ae8" providerId="ADAL" clId="{FE0FE473-AB6C-4F8A-A7A5-BCAE2A980BC8}" dt="2026-06-19T21:21:59.335" v="46" actId="207"/>
        <pc:sldMkLst>
          <pc:docMk/>
          <pc:sldMk cId="3395868442" sldId="261"/>
        </pc:sldMkLst>
        <pc:graphicFrameChg chg="mod modGraphic">
          <ac:chgData name="Elise Yancey" userId="da350038-5415-440d-a3a0-39230d3f8ae8" providerId="ADAL" clId="{FE0FE473-AB6C-4F8A-A7A5-BCAE2A980BC8}" dt="2026-06-19T21:21:59.335" v="46" actId="207"/>
          <ac:graphicFrameMkLst>
            <pc:docMk/>
            <pc:sldMk cId="3395868442" sldId="261"/>
            <ac:graphicFrameMk id="8" creationId="{8414C93F-25C5-BDA1-07F4-36F0F8C725DE}"/>
          </ac:graphicFrameMkLst>
        </pc:graphicFrameChg>
      </pc:sldChg>
      <pc:sldChg chg="addSp delSp modSp mod modShow">
        <pc:chgData name="Elise Yancey" userId="da350038-5415-440d-a3a0-39230d3f8ae8" providerId="ADAL" clId="{FE0FE473-AB6C-4F8A-A7A5-BCAE2A980BC8}" dt="2026-06-25T23:46:50.544" v="142" actId="34476"/>
        <pc:sldMkLst>
          <pc:docMk/>
          <pc:sldMk cId="3527842501" sldId="262"/>
        </pc:sldMkLst>
        <pc:spChg chg="del">
          <ac:chgData name="Elise Yancey" userId="da350038-5415-440d-a3a0-39230d3f8ae8" providerId="ADAL" clId="{FE0FE473-AB6C-4F8A-A7A5-BCAE2A980BC8}" dt="2026-06-25T23:45:02.648" v="127" actId="478"/>
          <ac:spMkLst>
            <pc:docMk/>
            <pc:sldMk cId="3527842501" sldId="262"/>
            <ac:spMk id="2" creationId="{0B191720-77DF-B128-7A02-E7244B714BBE}"/>
          </ac:spMkLst>
        </pc:spChg>
        <pc:spChg chg="add mod">
          <ac:chgData name="Elise Yancey" userId="da350038-5415-440d-a3a0-39230d3f8ae8" providerId="ADAL" clId="{FE0FE473-AB6C-4F8A-A7A5-BCAE2A980BC8}" dt="2026-06-25T23:45:06.264" v="128"/>
          <ac:spMkLst>
            <pc:docMk/>
            <pc:sldMk cId="3527842501" sldId="262"/>
            <ac:spMk id="3" creationId="{7BC30072-9703-36AF-22DE-D1FD0C02E631}"/>
          </ac:spMkLst>
        </pc:spChg>
        <pc:spChg chg="del">
          <ac:chgData name="Elise Yancey" userId="da350038-5415-440d-a3a0-39230d3f8ae8" providerId="ADAL" clId="{FE0FE473-AB6C-4F8A-A7A5-BCAE2A980BC8}" dt="2026-06-25T23:45:02.648" v="127" actId="478"/>
          <ac:spMkLst>
            <pc:docMk/>
            <pc:sldMk cId="3527842501" sldId="262"/>
            <ac:spMk id="6" creationId="{ECAD7F02-C664-35E4-1F5A-15734210156E}"/>
          </ac:spMkLst>
        </pc:spChg>
        <pc:spChg chg="add mod">
          <ac:chgData name="Elise Yancey" userId="da350038-5415-440d-a3a0-39230d3f8ae8" providerId="ADAL" clId="{FE0FE473-AB6C-4F8A-A7A5-BCAE2A980BC8}" dt="2026-06-25T23:45:06.264" v="128"/>
          <ac:spMkLst>
            <pc:docMk/>
            <pc:sldMk cId="3527842501" sldId="262"/>
            <ac:spMk id="7" creationId="{EAF612CB-733A-ACC4-5B7F-EF9C42EC7991}"/>
          </ac:spMkLst>
        </pc:spChg>
        <pc:spChg chg="del">
          <ac:chgData name="Elise Yancey" userId="da350038-5415-440d-a3a0-39230d3f8ae8" providerId="ADAL" clId="{FE0FE473-AB6C-4F8A-A7A5-BCAE2A980BC8}" dt="2026-06-25T23:45:02.648" v="127" actId="478"/>
          <ac:spMkLst>
            <pc:docMk/>
            <pc:sldMk cId="3527842501" sldId="262"/>
            <ac:spMk id="8" creationId="{F6C71DC9-8F53-8179-A757-32B13EF0BCEF}"/>
          </ac:spMkLst>
        </pc:spChg>
        <pc:spChg chg="add mod">
          <ac:chgData name="Elise Yancey" userId="da350038-5415-440d-a3a0-39230d3f8ae8" providerId="ADAL" clId="{FE0FE473-AB6C-4F8A-A7A5-BCAE2A980BC8}" dt="2026-06-25T23:45:06.264" v="128"/>
          <ac:spMkLst>
            <pc:docMk/>
            <pc:sldMk cId="3527842501" sldId="262"/>
            <ac:spMk id="9" creationId="{134A3D0B-821A-36DD-DD0B-4CC967C60FBF}"/>
          </ac:spMkLst>
        </pc:spChg>
        <pc:spChg chg="del">
          <ac:chgData name="Elise Yancey" userId="da350038-5415-440d-a3a0-39230d3f8ae8" providerId="ADAL" clId="{FE0FE473-AB6C-4F8A-A7A5-BCAE2A980BC8}" dt="2026-06-25T23:45:02.648" v="127" actId="478"/>
          <ac:spMkLst>
            <pc:docMk/>
            <pc:sldMk cId="3527842501" sldId="262"/>
            <ac:spMk id="10" creationId="{826817CE-0210-2194-E281-52B4CA6A86AF}"/>
          </ac:spMkLst>
        </pc:spChg>
        <pc:spChg chg="add mod">
          <ac:chgData name="Elise Yancey" userId="da350038-5415-440d-a3a0-39230d3f8ae8" providerId="ADAL" clId="{FE0FE473-AB6C-4F8A-A7A5-BCAE2A980BC8}" dt="2026-06-25T23:45:06.264" v="128"/>
          <ac:spMkLst>
            <pc:docMk/>
            <pc:sldMk cId="3527842501" sldId="262"/>
            <ac:spMk id="11" creationId="{32F95C5D-DBC1-4D1C-9640-944E0742DC9A}"/>
          </ac:spMkLst>
        </pc:spChg>
        <pc:picChg chg="del">
          <ac:chgData name="Elise Yancey" userId="da350038-5415-440d-a3a0-39230d3f8ae8" providerId="ADAL" clId="{FE0FE473-AB6C-4F8A-A7A5-BCAE2A980BC8}" dt="2026-06-25T23:45:02.648" v="127" actId="478"/>
          <ac:picMkLst>
            <pc:docMk/>
            <pc:sldMk cId="3527842501" sldId="262"/>
            <ac:picMk id="4" creationId="{5635F381-34D0-4886-D50C-24483FD61BBC}"/>
          </ac:picMkLst>
        </pc:picChg>
        <pc:picChg chg="add mod">
          <ac:chgData name="Elise Yancey" userId="da350038-5415-440d-a3a0-39230d3f8ae8" providerId="ADAL" clId="{FE0FE473-AB6C-4F8A-A7A5-BCAE2A980BC8}" dt="2026-06-25T23:45:06.264" v="128"/>
          <ac:picMkLst>
            <pc:docMk/>
            <pc:sldMk cId="3527842501" sldId="262"/>
            <ac:picMk id="5" creationId="{10C4371D-3F23-6CDB-7FFC-285846E037EB}"/>
          </ac:picMkLst>
        </pc:picChg>
      </pc:sldChg>
      <pc:sldChg chg="addSp modSp mod">
        <pc:chgData name="Elise Yancey" userId="da350038-5415-440d-a3a0-39230d3f8ae8" providerId="ADAL" clId="{FE0FE473-AB6C-4F8A-A7A5-BCAE2A980BC8}" dt="2026-06-25T23:49:36.352" v="174"/>
        <pc:sldMkLst>
          <pc:docMk/>
          <pc:sldMk cId="434854344" sldId="263"/>
        </pc:sldMkLst>
        <pc:spChg chg="add mod">
          <ac:chgData name="Elise Yancey" userId="da350038-5415-440d-a3a0-39230d3f8ae8" providerId="ADAL" clId="{FE0FE473-AB6C-4F8A-A7A5-BCAE2A980BC8}" dt="2026-06-25T23:49:36.352" v="174"/>
          <ac:spMkLst>
            <pc:docMk/>
            <pc:sldMk cId="434854344" sldId="263"/>
            <ac:spMk id="2" creationId="{C59D70EA-7EDD-5891-D940-3404E1AB18DC}"/>
          </ac:spMkLst>
        </pc:spChg>
        <pc:graphicFrameChg chg="mod modGraphic">
          <ac:chgData name="Elise Yancey" userId="da350038-5415-440d-a3a0-39230d3f8ae8" providerId="ADAL" clId="{FE0FE473-AB6C-4F8A-A7A5-BCAE2A980BC8}" dt="2026-06-19T21:23:21.268" v="126" actId="207"/>
          <ac:graphicFrameMkLst>
            <pc:docMk/>
            <pc:sldMk cId="434854344" sldId="263"/>
            <ac:graphicFrameMk id="6" creationId="{CE9883BA-1E37-9AAA-B0FC-F7392C80AE30}"/>
          </ac:graphicFrameMkLst>
        </pc:graphicFrameChg>
      </pc:sldChg>
      <pc:sldChg chg="addSp modSp new mod">
        <pc:chgData name="Elise Yancey" userId="da350038-5415-440d-a3a0-39230d3f8ae8" providerId="ADAL" clId="{FE0FE473-AB6C-4F8A-A7A5-BCAE2A980BC8}" dt="2026-06-25T23:48:47.852" v="173"/>
        <pc:sldMkLst>
          <pc:docMk/>
          <pc:sldMk cId="4107642873" sldId="264"/>
        </pc:sldMkLst>
        <pc:spChg chg="mod">
          <ac:chgData name="Elise Yancey" userId="da350038-5415-440d-a3a0-39230d3f8ae8" providerId="ADAL" clId="{FE0FE473-AB6C-4F8A-A7A5-BCAE2A980BC8}" dt="2026-06-25T23:47:35.545" v="149"/>
          <ac:spMkLst>
            <pc:docMk/>
            <pc:sldMk cId="4107642873" sldId="264"/>
            <ac:spMk id="4" creationId="{D99C6D9D-80AD-879C-57A6-DD70E8B12781}"/>
          </ac:spMkLst>
        </pc:spChg>
        <pc:spChg chg="add mod">
          <ac:chgData name="Elise Yancey" userId="da350038-5415-440d-a3a0-39230d3f8ae8" providerId="ADAL" clId="{FE0FE473-AB6C-4F8A-A7A5-BCAE2A980BC8}" dt="2026-06-25T23:47:35.545" v="149"/>
          <ac:spMkLst>
            <pc:docMk/>
            <pc:sldMk cId="4107642873" sldId="264"/>
            <ac:spMk id="11" creationId="{EF075A5A-07C0-6385-72E5-9F38CF81125B}"/>
          </ac:spMkLst>
        </pc:spChg>
        <pc:spChg chg="add mod">
          <ac:chgData name="Elise Yancey" userId="da350038-5415-440d-a3a0-39230d3f8ae8" providerId="ADAL" clId="{FE0FE473-AB6C-4F8A-A7A5-BCAE2A980BC8}" dt="2026-06-25T23:47:35.545" v="149"/>
          <ac:spMkLst>
            <pc:docMk/>
            <pc:sldMk cId="4107642873" sldId="264"/>
            <ac:spMk id="12" creationId="{87A03809-F6B5-8570-0614-DCC251878935}"/>
          </ac:spMkLst>
        </pc:spChg>
        <pc:grpChg chg="add mod">
          <ac:chgData name="Elise Yancey" userId="da350038-5415-440d-a3a0-39230d3f8ae8" providerId="ADAL" clId="{FE0FE473-AB6C-4F8A-A7A5-BCAE2A980BC8}" dt="2026-06-25T23:47:35.545" v="149"/>
          <ac:grpSpMkLst>
            <pc:docMk/>
            <pc:sldMk cId="4107642873" sldId="264"/>
            <ac:grpSpMk id="3" creationId="{3737F376-9252-46E4-9A62-E0D2957721B5}"/>
          </ac:grpSpMkLst>
        </pc:grpChg>
        <pc:grpChg chg="mod">
          <ac:chgData name="Elise Yancey" userId="da350038-5415-440d-a3a0-39230d3f8ae8" providerId="ADAL" clId="{FE0FE473-AB6C-4F8A-A7A5-BCAE2A980BC8}" dt="2026-06-25T23:47:35.545" v="149"/>
          <ac:grpSpMkLst>
            <pc:docMk/>
            <pc:sldMk cId="4107642873" sldId="264"/>
            <ac:grpSpMk id="5" creationId="{8404D211-21CA-6136-30F4-28426DAF1E39}"/>
          </ac:grpSpMkLst>
        </pc:grpChg>
        <pc:graphicFrameChg chg="add mod modGraphic">
          <ac:chgData name="Elise Yancey" userId="da350038-5415-440d-a3a0-39230d3f8ae8" providerId="ADAL" clId="{FE0FE473-AB6C-4F8A-A7A5-BCAE2A980BC8}" dt="2026-06-25T23:48:47.852" v="173"/>
          <ac:graphicFrameMkLst>
            <pc:docMk/>
            <pc:sldMk cId="4107642873" sldId="264"/>
            <ac:graphicFrameMk id="2" creationId="{FB6345F1-E13D-4B1C-1AF9-60FBABFA1075}"/>
          </ac:graphicFrameMkLst>
        </pc:graphicFrameChg>
        <pc:picChg chg="mod">
          <ac:chgData name="Elise Yancey" userId="da350038-5415-440d-a3a0-39230d3f8ae8" providerId="ADAL" clId="{FE0FE473-AB6C-4F8A-A7A5-BCAE2A980BC8}" dt="2026-06-25T23:47:35.545" v="149"/>
          <ac:picMkLst>
            <pc:docMk/>
            <pc:sldMk cId="4107642873" sldId="264"/>
            <ac:picMk id="6" creationId="{FE672FD4-BB9E-764D-05C0-7483724B658F}"/>
          </ac:picMkLst>
        </pc:picChg>
        <pc:picChg chg="mod">
          <ac:chgData name="Elise Yancey" userId="da350038-5415-440d-a3a0-39230d3f8ae8" providerId="ADAL" clId="{FE0FE473-AB6C-4F8A-A7A5-BCAE2A980BC8}" dt="2026-06-25T23:47:35.545" v="149"/>
          <ac:picMkLst>
            <pc:docMk/>
            <pc:sldMk cId="4107642873" sldId="264"/>
            <ac:picMk id="7" creationId="{C605E236-FFD6-D486-CF3C-22D10224CF0B}"/>
          </ac:picMkLst>
        </pc:picChg>
        <pc:picChg chg="mod">
          <ac:chgData name="Elise Yancey" userId="da350038-5415-440d-a3a0-39230d3f8ae8" providerId="ADAL" clId="{FE0FE473-AB6C-4F8A-A7A5-BCAE2A980BC8}" dt="2026-06-25T23:47:35.545" v="149"/>
          <ac:picMkLst>
            <pc:docMk/>
            <pc:sldMk cId="4107642873" sldId="264"/>
            <ac:picMk id="8" creationId="{3DF4CDBF-0B2B-C259-0860-8BC01B3BCB00}"/>
          </ac:picMkLst>
        </pc:picChg>
        <pc:picChg chg="mod">
          <ac:chgData name="Elise Yancey" userId="da350038-5415-440d-a3a0-39230d3f8ae8" providerId="ADAL" clId="{FE0FE473-AB6C-4F8A-A7A5-BCAE2A980BC8}" dt="2026-06-25T23:47:35.545" v="149"/>
          <ac:picMkLst>
            <pc:docMk/>
            <pc:sldMk cId="4107642873" sldId="264"/>
            <ac:picMk id="9" creationId="{87950D6D-5F16-8FA9-3F27-0BE5B7C68773}"/>
          </ac:picMkLst>
        </pc:picChg>
        <pc:picChg chg="mod">
          <ac:chgData name="Elise Yancey" userId="da350038-5415-440d-a3a0-39230d3f8ae8" providerId="ADAL" clId="{FE0FE473-AB6C-4F8A-A7A5-BCAE2A980BC8}" dt="2026-06-25T23:47:35.545" v="149"/>
          <ac:picMkLst>
            <pc:docMk/>
            <pc:sldMk cId="4107642873" sldId="264"/>
            <ac:picMk id="10" creationId="{0D2F41E7-0312-BA20-788C-05C5EB227E6A}"/>
          </ac:picMkLst>
        </pc:picChg>
      </pc:sldChg>
      <pc:sldMasterChg chg="modSldLayout sldLayoutOrd">
        <pc:chgData name="Elise Yancey" userId="da350038-5415-440d-a3a0-39230d3f8ae8" providerId="ADAL" clId="{FE0FE473-AB6C-4F8A-A7A5-BCAE2A980BC8}" dt="2026-06-26T01:59:14.606" v="181" actId="1038"/>
        <pc:sldMasterMkLst>
          <pc:docMk/>
          <pc:sldMasterMk cId="2042602556" sldId="2147483687"/>
        </pc:sldMasterMkLst>
        <pc:sldLayoutChg chg="modSp mod ord">
          <pc:chgData name="Elise Yancey" userId="da350038-5415-440d-a3a0-39230d3f8ae8" providerId="ADAL" clId="{FE0FE473-AB6C-4F8A-A7A5-BCAE2A980BC8}" dt="2026-06-25T23:45:17.715" v="132" actId="20578"/>
          <pc:sldLayoutMkLst>
            <pc:docMk/>
            <pc:sldMasterMk cId="2042602556" sldId="2147483687"/>
            <pc:sldLayoutMk cId="379408542" sldId="2147483701"/>
          </pc:sldLayoutMkLst>
          <pc:spChg chg="mod">
            <ac:chgData name="Elise Yancey" userId="da350038-5415-440d-a3a0-39230d3f8ae8" providerId="ADAL" clId="{FE0FE473-AB6C-4F8A-A7A5-BCAE2A980BC8}" dt="2026-06-19T19:28:37.408" v="7" actId="20577"/>
            <ac:spMkLst>
              <pc:docMk/>
              <pc:sldMasterMk cId="2042602556" sldId="2147483687"/>
              <pc:sldLayoutMk cId="379408542" sldId="2147483701"/>
              <ac:spMk id="2" creationId="{C37269B9-5613-0F91-26E1-06E4B6B9898C}"/>
            </ac:spMkLst>
          </pc:spChg>
        </pc:sldLayoutChg>
        <pc:sldLayoutChg chg="modSp mod">
          <pc:chgData name="Elise Yancey" userId="da350038-5415-440d-a3a0-39230d3f8ae8" providerId="ADAL" clId="{FE0FE473-AB6C-4F8A-A7A5-BCAE2A980BC8}" dt="2026-06-19T19:28:52.272" v="16" actId="20577"/>
          <pc:sldLayoutMkLst>
            <pc:docMk/>
            <pc:sldMasterMk cId="2042602556" sldId="2147483687"/>
            <pc:sldLayoutMk cId="816268744" sldId="2147483702"/>
          </pc:sldLayoutMkLst>
          <pc:spChg chg="mod">
            <ac:chgData name="Elise Yancey" userId="da350038-5415-440d-a3a0-39230d3f8ae8" providerId="ADAL" clId="{FE0FE473-AB6C-4F8A-A7A5-BCAE2A980BC8}" dt="2026-06-19T19:28:52.272" v="16" actId="20577"/>
            <ac:spMkLst>
              <pc:docMk/>
              <pc:sldMasterMk cId="2042602556" sldId="2147483687"/>
              <pc:sldLayoutMk cId="816268744" sldId="2147483702"/>
              <ac:spMk id="2" creationId="{92121261-88F9-82CA-40D2-A916B5C0B998}"/>
            </ac:spMkLst>
          </pc:spChg>
        </pc:sldLayoutChg>
        <pc:sldLayoutChg chg="modSp mod">
          <pc:chgData name="Elise Yancey" userId="da350038-5415-440d-a3a0-39230d3f8ae8" providerId="ADAL" clId="{FE0FE473-AB6C-4F8A-A7A5-BCAE2A980BC8}" dt="2026-06-19T19:28:45.018" v="12" actId="20577"/>
          <pc:sldLayoutMkLst>
            <pc:docMk/>
            <pc:sldMasterMk cId="2042602556" sldId="2147483687"/>
            <pc:sldLayoutMk cId="1448560521" sldId="2147483703"/>
          </pc:sldLayoutMkLst>
          <pc:spChg chg="mod">
            <ac:chgData name="Elise Yancey" userId="da350038-5415-440d-a3a0-39230d3f8ae8" providerId="ADAL" clId="{FE0FE473-AB6C-4F8A-A7A5-BCAE2A980BC8}" dt="2026-06-19T19:28:45.018" v="12" actId="20577"/>
            <ac:spMkLst>
              <pc:docMk/>
              <pc:sldMasterMk cId="2042602556" sldId="2147483687"/>
              <pc:sldLayoutMk cId="1448560521" sldId="2147483703"/>
              <ac:spMk id="2" creationId="{C29B7D42-1E2D-86B8-1862-1A368F5EA893}"/>
            </ac:spMkLst>
          </pc:spChg>
        </pc:sldLayoutChg>
        <pc:sldLayoutChg chg="modSp mod ord">
          <pc:chgData name="Elise Yancey" userId="da350038-5415-440d-a3a0-39230d3f8ae8" providerId="ADAL" clId="{FE0FE473-AB6C-4F8A-A7A5-BCAE2A980BC8}" dt="2026-06-25T23:45:16.760" v="131" actId="20578"/>
          <pc:sldLayoutMkLst>
            <pc:docMk/>
            <pc:sldMasterMk cId="2042602556" sldId="2147483687"/>
            <pc:sldLayoutMk cId="4149246436" sldId="2147483704"/>
          </pc:sldLayoutMkLst>
          <pc:spChg chg="mod">
            <ac:chgData name="Elise Yancey" userId="da350038-5415-440d-a3a0-39230d3f8ae8" providerId="ADAL" clId="{FE0FE473-AB6C-4F8A-A7A5-BCAE2A980BC8}" dt="2026-06-19T19:28:28.535" v="3" actId="20577"/>
            <ac:spMkLst>
              <pc:docMk/>
              <pc:sldMasterMk cId="2042602556" sldId="2147483687"/>
              <pc:sldLayoutMk cId="4149246436" sldId="2147483704"/>
              <ac:spMk id="2" creationId="{BA9750FE-BDAB-A352-7C1D-E4B4CC99D24C}"/>
            </ac:spMkLst>
          </pc:spChg>
        </pc:sldLayoutChg>
        <pc:sldLayoutChg chg="addSp delSp modSp mod">
          <pc:chgData name="Elise Yancey" userId="da350038-5415-440d-a3a0-39230d3f8ae8" providerId="ADAL" clId="{FE0FE473-AB6C-4F8A-A7A5-BCAE2A980BC8}" dt="2026-06-26T01:59:14.606" v="181" actId="1038"/>
          <pc:sldLayoutMkLst>
            <pc:docMk/>
            <pc:sldMasterMk cId="2042602556" sldId="2147483687"/>
            <pc:sldLayoutMk cId="1187712183" sldId="2147483705"/>
          </pc:sldLayoutMkLst>
          <pc:spChg chg="del">
            <ac:chgData name="Elise Yancey" userId="da350038-5415-440d-a3a0-39230d3f8ae8" providerId="ADAL" clId="{FE0FE473-AB6C-4F8A-A7A5-BCAE2A980BC8}" dt="2026-06-25T23:45:25.334" v="133" actId="478"/>
            <ac:spMkLst>
              <pc:docMk/>
              <pc:sldMasterMk cId="2042602556" sldId="2147483687"/>
              <pc:sldLayoutMk cId="1187712183" sldId="2147483705"/>
              <ac:spMk id="2" creationId="{DFFE2685-80AF-9B05-77B7-56965870E0E2}"/>
            </ac:spMkLst>
          </pc:spChg>
          <pc:spChg chg="del">
            <ac:chgData name="Elise Yancey" userId="da350038-5415-440d-a3a0-39230d3f8ae8" providerId="ADAL" clId="{FE0FE473-AB6C-4F8A-A7A5-BCAE2A980BC8}" dt="2026-06-25T23:45:26.351" v="134" actId="478"/>
            <ac:spMkLst>
              <pc:docMk/>
              <pc:sldMasterMk cId="2042602556" sldId="2147483687"/>
              <pc:sldLayoutMk cId="1187712183" sldId="2147483705"/>
              <ac:spMk id="3" creationId="{A87E9327-2CAB-1F1E-A440-C6E611365AB9}"/>
            </ac:spMkLst>
          </pc:spChg>
          <pc:spChg chg="del">
            <ac:chgData name="Elise Yancey" userId="da350038-5415-440d-a3a0-39230d3f8ae8" providerId="ADAL" clId="{FE0FE473-AB6C-4F8A-A7A5-BCAE2A980BC8}" dt="2026-06-25T23:45:27.194" v="135" actId="478"/>
            <ac:spMkLst>
              <pc:docMk/>
              <pc:sldMasterMk cId="2042602556" sldId="2147483687"/>
              <pc:sldLayoutMk cId="1187712183" sldId="2147483705"/>
              <ac:spMk id="4" creationId="{D4E491F3-1D89-2609-41CF-11D9DBD7D70E}"/>
            </ac:spMkLst>
          </pc:spChg>
          <pc:spChg chg="del">
            <ac:chgData name="Elise Yancey" userId="da350038-5415-440d-a3a0-39230d3f8ae8" providerId="ADAL" clId="{FE0FE473-AB6C-4F8A-A7A5-BCAE2A980BC8}" dt="2026-06-25T23:45:27.785" v="136" actId="478"/>
            <ac:spMkLst>
              <pc:docMk/>
              <pc:sldMasterMk cId="2042602556" sldId="2147483687"/>
              <pc:sldLayoutMk cId="1187712183" sldId="2147483705"/>
              <ac:spMk id="5" creationId="{498E81E0-29CB-0DEB-E35C-B198FEDAD1F5}"/>
            </ac:spMkLst>
          </pc:spChg>
          <pc:spChg chg="add mod">
            <ac:chgData name="Elise Yancey" userId="da350038-5415-440d-a3a0-39230d3f8ae8" providerId="ADAL" clId="{FE0FE473-AB6C-4F8A-A7A5-BCAE2A980BC8}" dt="2026-06-25T23:46:30.807" v="141" actId="20577"/>
            <ac:spMkLst>
              <pc:docMk/>
              <pc:sldMasterMk cId="2042602556" sldId="2147483687"/>
              <pc:sldLayoutMk cId="1187712183" sldId="2147483705"/>
              <ac:spMk id="6" creationId="{8DD2D265-9EA1-38B2-95CF-98B567E1343F}"/>
            </ac:spMkLst>
          </pc:spChg>
          <pc:spChg chg="add mod">
            <ac:chgData name="Elise Yancey" userId="da350038-5415-440d-a3a0-39230d3f8ae8" providerId="ADAL" clId="{FE0FE473-AB6C-4F8A-A7A5-BCAE2A980BC8}" dt="2026-06-25T23:46:20.285" v="137"/>
            <ac:spMkLst>
              <pc:docMk/>
              <pc:sldMasterMk cId="2042602556" sldId="2147483687"/>
              <pc:sldLayoutMk cId="1187712183" sldId="2147483705"/>
              <ac:spMk id="7" creationId="{59A23F1E-4ECF-851A-9C70-7B9A5D2EF76E}"/>
            </ac:spMkLst>
          </pc:spChg>
          <pc:spChg chg="add mod">
            <ac:chgData name="Elise Yancey" userId="da350038-5415-440d-a3a0-39230d3f8ae8" providerId="ADAL" clId="{FE0FE473-AB6C-4F8A-A7A5-BCAE2A980BC8}" dt="2026-06-25T23:46:20.285" v="137"/>
            <ac:spMkLst>
              <pc:docMk/>
              <pc:sldMasterMk cId="2042602556" sldId="2147483687"/>
              <pc:sldLayoutMk cId="1187712183" sldId="2147483705"/>
              <ac:spMk id="8" creationId="{F91E0AF8-F9E0-67FC-D23F-D67FD9D5FF16}"/>
            </ac:spMkLst>
          </pc:spChg>
          <pc:spChg chg="add mod">
            <ac:chgData name="Elise Yancey" userId="da350038-5415-440d-a3a0-39230d3f8ae8" providerId="ADAL" clId="{FE0FE473-AB6C-4F8A-A7A5-BCAE2A980BC8}" dt="2026-06-25T23:46:20.285" v="137"/>
            <ac:spMkLst>
              <pc:docMk/>
              <pc:sldMasterMk cId="2042602556" sldId="2147483687"/>
              <pc:sldLayoutMk cId="1187712183" sldId="2147483705"/>
              <ac:spMk id="9" creationId="{8B354434-4728-AEC4-A172-BBA8403AE81C}"/>
            </ac:spMkLst>
          </pc:spChg>
          <pc:spChg chg="add mod">
            <ac:chgData name="Elise Yancey" userId="da350038-5415-440d-a3a0-39230d3f8ae8" providerId="ADAL" clId="{FE0FE473-AB6C-4F8A-A7A5-BCAE2A980BC8}" dt="2026-06-25T23:46:20.285" v="137"/>
            <ac:spMkLst>
              <pc:docMk/>
              <pc:sldMasterMk cId="2042602556" sldId="2147483687"/>
              <pc:sldLayoutMk cId="1187712183" sldId="2147483705"/>
              <ac:spMk id="11" creationId="{2E2CC088-F9FC-0BEF-D779-52A6C6FDDE7A}"/>
            </ac:spMkLst>
          </pc:spChg>
          <pc:spChg chg="add mod">
            <ac:chgData name="Elise Yancey" userId="da350038-5415-440d-a3a0-39230d3f8ae8" providerId="ADAL" clId="{FE0FE473-AB6C-4F8A-A7A5-BCAE2A980BC8}" dt="2026-06-26T01:21:10.574" v="175" actId="14100"/>
            <ac:spMkLst>
              <pc:docMk/>
              <pc:sldMasterMk cId="2042602556" sldId="2147483687"/>
              <pc:sldLayoutMk cId="1187712183" sldId="2147483705"/>
              <ac:spMk id="12" creationId="{205F71BB-3B8B-DB73-502C-1E370D4EE10B}"/>
            </ac:spMkLst>
          </pc:spChg>
          <pc:spChg chg="add mod">
            <ac:chgData name="Elise Yancey" userId="da350038-5415-440d-a3a0-39230d3f8ae8" providerId="ADAL" clId="{FE0FE473-AB6C-4F8A-A7A5-BCAE2A980BC8}" dt="2026-06-25T23:46:20.285" v="137"/>
            <ac:spMkLst>
              <pc:docMk/>
              <pc:sldMasterMk cId="2042602556" sldId="2147483687"/>
              <pc:sldLayoutMk cId="1187712183" sldId="2147483705"/>
              <ac:spMk id="13" creationId="{3C688EE8-0A8D-DD5E-ACDE-464FC6502D8D}"/>
            </ac:spMkLst>
          </pc:spChg>
          <pc:picChg chg="add mod">
            <ac:chgData name="Elise Yancey" userId="da350038-5415-440d-a3a0-39230d3f8ae8" providerId="ADAL" clId="{FE0FE473-AB6C-4F8A-A7A5-BCAE2A980BC8}" dt="2026-06-26T01:59:14.606" v="181" actId="1038"/>
            <ac:picMkLst>
              <pc:docMk/>
              <pc:sldMasterMk cId="2042602556" sldId="2147483687"/>
              <pc:sldLayoutMk cId="1187712183" sldId="2147483705"/>
              <ac:picMk id="10" creationId="{15C76871-5101-3F34-0892-805B66768261}"/>
            </ac:picMkLst>
          </pc:picChg>
          <pc:picChg chg="add mod">
            <ac:chgData name="Elise Yancey" userId="da350038-5415-440d-a3a0-39230d3f8ae8" providerId="ADAL" clId="{FE0FE473-AB6C-4F8A-A7A5-BCAE2A980BC8}" dt="2026-06-25T23:46:20.285" v="137"/>
            <ac:picMkLst>
              <pc:docMk/>
              <pc:sldMasterMk cId="2042602556" sldId="2147483687"/>
              <pc:sldLayoutMk cId="1187712183" sldId="2147483705"/>
              <ac:picMk id="14" creationId="{22A977DA-5DA0-2711-4CFA-DE2FEC57B091}"/>
            </ac:picMkLst>
          </pc:picChg>
          <pc:picChg chg="add mod">
            <ac:chgData name="Elise Yancey" userId="da350038-5415-440d-a3a0-39230d3f8ae8" providerId="ADAL" clId="{FE0FE473-AB6C-4F8A-A7A5-BCAE2A980BC8}" dt="2026-06-25T23:46:20.285" v="137"/>
            <ac:picMkLst>
              <pc:docMk/>
              <pc:sldMasterMk cId="2042602556" sldId="2147483687"/>
              <pc:sldLayoutMk cId="1187712183" sldId="2147483705"/>
              <ac:picMk id="16" creationId="{24930188-1B01-8BD8-F74B-29D2DF2AE53E}"/>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E7E299-6BD0-8186-9B90-A6C910DF0665}"/>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a:extLst>
              <a:ext uri="{FF2B5EF4-FFF2-40B4-BE49-F238E27FC236}">
                <a16:creationId xmlns:a16="http://schemas.microsoft.com/office/drawing/2014/main" id="{70DFDE7E-7651-777D-F092-806CCDDBEE02}"/>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3CA0F514-0C8C-504E-84CF-028AEC83F33E}" type="datetimeFigureOut">
              <a:rPr lang="en-US" smtClean="0"/>
              <a:t>8/28/2026</a:t>
            </a:fld>
            <a:endParaRPr lang="en-US"/>
          </a:p>
        </p:txBody>
      </p:sp>
      <p:sp>
        <p:nvSpPr>
          <p:cNvPr id="4" name="Footer Placeholder 3">
            <a:extLst>
              <a:ext uri="{FF2B5EF4-FFF2-40B4-BE49-F238E27FC236}">
                <a16:creationId xmlns:a16="http://schemas.microsoft.com/office/drawing/2014/main" id="{B0C55D0A-88B1-1CC5-F9C7-26D508C61751}"/>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DED780C-D787-78FC-170D-088FD8D0549D}"/>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723E1530-7AF0-D14F-ABA6-DCBCD160D36A}" type="slidenum">
              <a:rPr lang="en-US" smtClean="0"/>
              <a:t>‹#›</a:t>
            </a:fld>
            <a:endParaRPr lang="en-US"/>
          </a:p>
        </p:txBody>
      </p:sp>
    </p:spTree>
    <p:extLst>
      <p:ext uri="{BB962C8B-B14F-4D97-AF65-F5344CB8AC3E}">
        <p14:creationId xmlns:p14="http://schemas.microsoft.com/office/powerpoint/2010/main" val="3968588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6B6DB5F6-16FF-43F1-A77D-0AEF242F3CD9}" type="datetimeFigureOut">
              <a:rPr lang="en-US" smtClean="0"/>
              <a:t>8/28/2026</a:t>
            </a:fld>
            <a:endParaRPr lang="en-US"/>
          </a:p>
        </p:txBody>
      </p:sp>
      <p:sp>
        <p:nvSpPr>
          <p:cNvPr id="4" name="Slide Image Placeholder 3"/>
          <p:cNvSpPr>
            <a:spLocks noGrp="1" noRot="1" noChangeAspect="1"/>
          </p:cNvSpPr>
          <p:nvPr>
            <p:ph type="sldImg" idx="2"/>
          </p:nvPr>
        </p:nvSpPr>
        <p:spPr>
          <a:xfrm>
            <a:off x="2327275" y="1173163"/>
            <a:ext cx="2447925"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6ECBB824-6677-4AEB-8D96-7E9C84DD084F}" type="slidenum">
              <a:rPr lang="en-US" smtClean="0"/>
              <a:t>‹#›</a:t>
            </a:fld>
            <a:endParaRPr lang="en-US"/>
          </a:p>
        </p:txBody>
      </p:sp>
    </p:spTree>
    <p:extLst>
      <p:ext uri="{BB962C8B-B14F-4D97-AF65-F5344CB8AC3E}">
        <p14:creationId xmlns:p14="http://schemas.microsoft.com/office/powerpoint/2010/main" val="415404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slide layouts there is another version of this without the call to action box on the bottom left.</a:t>
            </a:r>
          </a:p>
          <a:p>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2</a:t>
            </a:fld>
            <a:endParaRPr lang="en-US"/>
          </a:p>
        </p:txBody>
      </p:sp>
    </p:spTree>
    <p:extLst>
      <p:ext uri="{BB962C8B-B14F-4D97-AF65-F5344CB8AC3E}">
        <p14:creationId xmlns:p14="http://schemas.microsoft.com/office/powerpoint/2010/main" val="1774341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7CC45-86A3-A1AB-5ECB-3B15B7825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81FA55-7E12-52CD-DB75-223D99F121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E9B73F-EA46-A098-F25D-9B1A6E0BD525}"/>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A5192E12-8B7A-FFA0-6374-A171601D1509}"/>
              </a:ext>
            </a:extLst>
          </p:cNvPr>
          <p:cNvSpPr>
            <a:spLocks noGrp="1"/>
          </p:cNvSpPr>
          <p:nvPr>
            <p:ph type="sldNum" sz="quarter" idx="5"/>
          </p:nvPr>
        </p:nvSpPr>
        <p:spPr/>
        <p:txBody>
          <a:bodyPr/>
          <a:lstStyle/>
          <a:p>
            <a:fld id="{6ECBB824-6677-4AEB-8D96-7E9C84DD084F}" type="slidenum">
              <a:rPr lang="en-US" smtClean="0"/>
              <a:t>3</a:t>
            </a:fld>
            <a:endParaRPr lang="en-US"/>
          </a:p>
        </p:txBody>
      </p:sp>
    </p:spTree>
    <p:extLst>
      <p:ext uri="{BB962C8B-B14F-4D97-AF65-F5344CB8AC3E}">
        <p14:creationId xmlns:p14="http://schemas.microsoft.com/office/powerpoint/2010/main" val="305670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BB191-0513-553A-9329-C55C04D4A8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18D20F-B594-CDD9-30BB-A55BCCA749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F94806-01FB-25D7-3025-38B77FC16A24}"/>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90542F43-F006-FF2B-52DD-7AED7EB176FB}"/>
              </a:ext>
            </a:extLst>
          </p:cNvPr>
          <p:cNvSpPr>
            <a:spLocks noGrp="1"/>
          </p:cNvSpPr>
          <p:nvPr>
            <p:ph type="sldNum" sz="quarter" idx="5"/>
          </p:nvPr>
        </p:nvSpPr>
        <p:spPr/>
        <p:txBody>
          <a:bodyPr/>
          <a:lstStyle/>
          <a:p>
            <a:fld id="{6ECBB824-6677-4AEB-8D96-7E9C84DD084F}" type="slidenum">
              <a:rPr lang="en-US" smtClean="0"/>
              <a:t>4</a:t>
            </a:fld>
            <a:endParaRPr lang="en-US"/>
          </a:p>
        </p:txBody>
      </p:sp>
    </p:spTree>
    <p:extLst>
      <p:ext uri="{BB962C8B-B14F-4D97-AF65-F5344CB8AC3E}">
        <p14:creationId xmlns:p14="http://schemas.microsoft.com/office/powerpoint/2010/main" val="353049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a:t>
            </a:r>
            <a:r>
              <a:rPr lang="en-US"/>
              <a:t>Under "Table size" ensure that the width of the table is 7.5".</a:t>
            </a:r>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5</a:t>
            </a:fld>
            <a:endParaRPr lang="en-US"/>
          </a:p>
        </p:txBody>
      </p:sp>
    </p:spTree>
    <p:extLst>
      <p:ext uri="{BB962C8B-B14F-4D97-AF65-F5344CB8AC3E}">
        <p14:creationId xmlns:p14="http://schemas.microsoft.com/office/powerpoint/2010/main" val="25592470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age layout">
    <p:bg>
      <p:bgRef idx="1001">
        <a:schemeClr val="bg2"/>
      </p:bgRef>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3217A68E-A154-36CF-542F-7451CB0B4727}"/>
              </a:ext>
            </a:extLst>
          </p:cNvPr>
          <p:cNvCxnSpPr>
            <a:stCxn id="17" idx="6"/>
            <a:endCxn id="23" idx="2"/>
          </p:cNvCxnSpPr>
          <p:nvPr userDrawn="1"/>
        </p:nvCxnSpPr>
        <p:spPr>
          <a:xfrm>
            <a:off x="1133444" y="2810108"/>
            <a:ext cx="4786627" cy="0"/>
          </a:xfrm>
          <a:prstGeom prst="line">
            <a:avLst/>
          </a:prstGeom>
          <a:ln w="12700">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E233DEA5-6AAB-FA73-21A5-0560FE8168D4}"/>
              </a:ext>
            </a:extLst>
          </p:cNvPr>
          <p:cNvSpPr txBox="1"/>
          <p:nvPr userDrawn="1"/>
        </p:nvSpPr>
        <p:spPr>
          <a:xfrm>
            <a:off x="565702" y="1277298"/>
            <a:ext cx="5745645" cy="1077218"/>
          </a:xfrm>
          <a:prstGeom prst="rect">
            <a:avLst/>
          </a:prstGeom>
          <a:noFill/>
        </p:spPr>
        <p:txBody>
          <a:bodyPr wrap="square" rtlCol="0">
            <a:spAutoFit/>
          </a:bodyPr>
          <a:lstStyle/>
          <a:p>
            <a:r>
              <a:rPr lang="en-US" sz="3200" b="1" dirty="0">
                <a:latin typeface="Poppins" panose="00000500000000000000" pitchFamily="2" charset="0"/>
                <a:cs typeface="Poppins" panose="00000500000000000000" pitchFamily="2" charset="0"/>
              </a:rPr>
              <a:t>How to prepare a MASA enrollment benefit guide</a:t>
            </a:r>
          </a:p>
        </p:txBody>
      </p:sp>
      <p:sp>
        <p:nvSpPr>
          <p:cNvPr id="4" name="TextBox 3">
            <a:extLst>
              <a:ext uri="{FF2B5EF4-FFF2-40B4-BE49-F238E27FC236}">
                <a16:creationId xmlns:a16="http://schemas.microsoft.com/office/drawing/2014/main" id="{B0A3574D-7470-1735-FE7E-52A828665E09}"/>
              </a:ext>
            </a:extLst>
          </p:cNvPr>
          <p:cNvSpPr txBox="1"/>
          <p:nvPr userDrawn="1"/>
        </p:nvSpPr>
        <p:spPr>
          <a:xfrm>
            <a:off x="4114803" y="4791116"/>
            <a:ext cx="3035368" cy="4751685"/>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Table customization instructions</a:t>
            </a:r>
            <a:endParaRPr lang="en-US" sz="13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spcAft>
                <a:spcPts val="1200"/>
              </a:spcAft>
            </a:pPr>
            <a:r>
              <a:rPr lang="en-US" sz="1000" b="1" dirty="0">
                <a:latin typeface="Poppins" pitchFamily="2" charset="77"/>
                <a:ea typeface="Open Sans" panose="020B0606030504020204" pitchFamily="34" charset="0"/>
                <a:cs typeface="Poppins" pitchFamily="2" charset="77"/>
              </a:rPr>
              <a:t>To remove a plan column: </a:t>
            </a:r>
            <a:endParaRPr lang="en-US" sz="1000" dirty="0">
              <a:latin typeface="Poppins" pitchFamily="2" charset="77"/>
              <a:ea typeface="Open Sans" panose="020B0606030504020204" pitchFamily="34" charset="0"/>
              <a:cs typeface="Poppins" pitchFamily="2" charset="77"/>
            </a:endParaRP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Hover over the plan columns (vertical) you want removed until you see a downward bold black arrow — click and the column should be fully selected and highlighted.</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Right-click inside of that column and select "delete" &gt; "delete column" from the pop-up bar.</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Check if there are any rows (horizontal) that need to be removed as a consequence of the plan removals and delete those using the same process. E.g., by eliminating the Premier plan, you don't need to show "Post admission coverage" or "Sick while away"</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To make sure the table still looks good on the page, select the entire table, then go to the "Table layout" tab. Under "Table size" ensure that the width of the table is correct (either 5” or 7.5“).</a:t>
            </a:r>
          </a:p>
        </p:txBody>
      </p:sp>
      <p:sp>
        <p:nvSpPr>
          <p:cNvPr id="5" name="TextBox 4">
            <a:extLst>
              <a:ext uri="{FF2B5EF4-FFF2-40B4-BE49-F238E27FC236}">
                <a16:creationId xmlns:a16="http://schemas.microsoft.com/office/drawing/2014/main" id="{1D975549-0E1D-E194-9E8C-80179769FF15}"/>
              </a:ext>
            </a:extLst>
          </p:cNvPr>
          <p:cNvSpPr txBox="1"/>
          <p:nvPr userDrawn="1"/>
        </p:nvSpPr>
        <p:spPr>
          <a:xfrm>
            <a:off x="622230" y="4791116"/>
            <a:ext cx="3035370" cy="4501617"/>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Restrictions &amp; expectations</a:t>
            </a:r>
            <a:endParaRPr lang="en-US" sz="1300" b="1"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of whole plans (columns) and corresponding benefits (rows) is acceptable, as long as table sizing is adhered to. </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Adjusting benefit definitions is </a:t>
            </a:r>
            <a:r>
              <a:rPr lang="en-US" sz="1000" b="1" dirty="0">
                <a:latin typeface="Open Sans" panose="020B0606030504020204" pitchFamily="34" charset="0"/>
                <a:ea typeface="Open Sans" panose="020B0606030504020204" pitchFamily="34" charset="0"/>
                <a:cs typeface="Open Sans" panose="020B0606030504020204" pitchFamily="34" charset="0"/>
              </a:rPr>
              <a:t>not </a:t>
            </a:r>
            <a:r>
              <a:rPr lang="en-US" sz="1000" dirty="0">
                <a:latin typeface="Open Sans" panose="020B0606030504020204" pitchFamily="34" charset="0"/>
                <a:ea typeface="Open Sans" panose="020B0606030504020204" pitchFamily="34" charset="0"/>
                <a:cs typeface="Open Sans" panose="020B0606030504020204" pitchFamily="34" charset="0"/>
              </a:rPr>
              <a:t>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limits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the scannable QR codes which direct to the corresponding product guide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Ensure the guide is coordinated to the state the company is </a:t>
            </a:r>
            <a:r>
              <a:rPr lang="en-US" sz="1000" dirty="0" err="1">
                <a:latin typeface="Open Sans" panose="020B0606030504020204" pitchFamily="34" charset="0"/>
                <a:ea typeface="Open Sans" panose="020B0606030504020204" pitchFamily="34" charset="0"/>
                <a:cs typeface="Open Sans" panose="020B0606030504020204" pitchFamily="34" charset="0"/>
              </a:rPr>
              <a:t>sitused</a:t>
            </a:r>
            <a:r>
              <a:rPr lang="en-US" sz="1000" dirty="0">
                <a:latin typeface="Open Sans" panose="020B0606030504020204" pitchFamily="34" charset="0"/>
                <a:ea typeface="Open Sans" panose="020B0606030504020204" pitchFamily="34" charset="0"/>
                <a:cs typeface="Open Sans" panose="020B0606030504020204" pitchFamily="34" charset="0"/>
              </a:rPr>
              <a:t> in before making adjustments.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Use of both pages in enrollment guides is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Page 1 educates while page 2 relates plan specifics.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New enrollment guides are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to be prepared for annual enrollments. </a:t>
            </a:r>
          </a:p>
        </p:txBody>
      </p:sp>
      <p:sp>
        <p:nvSpPr>
          <p:cNvPr id="17" name="Oval 16">
            <a:extLst>
              <a:ext uri="{FF2B5EF4-FFF2-40B4-BE49-F238E27FC236}">
                <a16:creationId xmlns:a16="http://schemas.microsoft.com/office/drawing/2014/main" id="{A138A6BF-38F1-7024-275C-FDB2445C484B}"/>
              </a:ext>
            </a:extLst>
          </p:cNvPr>
          <p:cNvSpPr/>
          <p:nvPr userDrawn="1"/>
        </p:nvSpPr>
        <p:spPr>
          <a:xfrm>
            <a:off x="665093"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1</a:t>
            </a:r>
          </a:p>
        </p:txBody>
      </p:sp>
      <p:sp>
        <p:nvSpPr>
          <p:cNvPr id="18" name="TextBox 17">
            <a:extLst>
              <a:ext uri="{FF2B5EF4-FFF2-40B4-BE49-F238E27FC236}">
                <a16:creationId xmlns:a16="http://schemas.microsoft.com/office/drawing/2014/main" id="{0C5F52D5-68CA-14E8-BBAC-20D0F1CA13D9}"/>
              </a:ext>
            </a:extLst>
          </p:cNvPr>
          <p:cNvSpPr txBox="1"/>
          <p:nvPr userDrawn="1"/>
        </p:nvSpPr>
        <p:spPr>
          <a:xfrm>
            <a:off x="622229" y="3182174"/>
            <a:ext cx="1397352" cy="846770"/>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Choose whether you want a 1-page version (slide 4) or a 2-page version.</a:t>
            </a:r>
          </a:p>
        </p:txBody>
      </p:sp>
      <p:sp>
        <p:nvSpPr>
          <p:cNvPr id="19" name="Oval 18">
            <a:extLst>
              <a:ext uri="{FF2B5EF4-FFF2-40B4-BE49-F238E27FC236}">
                <a16:creationId xmlns:a16="http://schemas.microsoft.com/office/drawing/2014/main" id="{E54A6C09-0315-9A61-4E17-67F4F31CCC31}"/>
              </a:ext>
            </a:extLst>
          </p:cNvPr>
          <p:cNvSpPr/>
          <p:nvPr userDrawn="1"/>
        </p:nvSpPr>
        <p:spPr>
          <a:xfrm>
            <a:off x="2416752"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2</a:t>
            </a:r>
          </a:p>
        </p:txBody>
      </p:sp>
      <p:sp>
        <p:nvSpPr>
          <p:cNvPr id="20" name="TextBox 19">
            <a:extLst>
              <a:ext uri="{FF2B5EF4-FFF2-40B4-BE49-F238E27FC236}">
                <a16:creationId xmlns:a16="http://schemas.microsoft.com/office/drawing/2014/main" id="{B32986F7-F8EA-599E-5F5F-A2EF209F46B7}"/>
              </a:ext>
            </a:extLst>
          </p:cNvPr>
          <p:cNvSpPr txBox="1"/>
          <p:nvPr userDrawn="1"/>
        </p:nvSpPr>
        <p:spPr>
          <a:xfrm>
            <a:off x="2373888" y="3182174"/>
            <a:ext cx="1512312" cy="1236877"/>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Customize the tables (see restrictions and instruction in the notes section of that page or below)</a:t>
            </a:r>
          </a:p>
        </p:txBody>
      </p:sp>
      <p:sp>
        <p:nvSpPr>
          <p:cNvPr id="21" name="Oval 20">
            <a:extLst>
              <a:ext uri="{FF2B5EF4-FFF2-40B4-BE49-F238E27FC236}">
                <a16:creationId xmlns:a16="http://schemas.microsoft.com/office/drawing/2014/main" id="{2721DED1-BEFE-4C2F-8679-6075F021198E}"/>
              </a:ext>
            </a:extLst>
          </p:cNvPr>
          <p:cNvSpPr/>
          <p:nvPr userDrawn="1"/>
        </p:nvSpPr>
        <p:spPr>
          <a:xfrm>
            <a:off x="416841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3</a:t>
            </a:r>
          </a:p>
        </p:txBody>
      </p:sp>
      <p:sp>
        <p:nvSpPr>
          <p:cNvPr id="22" name="TextBox 21">
            <a:extLst>
              <a:ext uri="{FF2B5EF4-FFF2-40B4-BE49-F238E27FC236}">
                <a16:creationId xmlns:a16="http://schemas.microsoft.com/office/drawing/2014/main" id="{3033DACD-A3E9-F686-CE0A-2B7B13FC0B77}"/>
              </a:ext>
            </a:extLst>
          </p:cNvPr>
          <p:cNvSpPr txBox="1"/>
          <p:nvPr userDrawn="1"/>
        </p:nvSpPr>
        <p:spPr>
          <a:xfrm>
            <a:off x="4125547" y="3182174"/>
            <a:ext cx="1512312" cy="849592"/>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Export the PPT to a PDF (File &gt; Save as Adobe PDF &gt; do not save with the notes</a:t>
            </a:r>
          </a:p>
        </p:txBody>
      </p:sp>
      <p:sp>
        <p:nvSpPr>
          <p:cNvPr id="23" name="Oval 22">
            <a:extLst>
              <a:ext uri="{FF2B5EF4-FFF2-40B4-BE49-F238E27FC236}">
                <a16:creationId xmlns:a16="http://schemas.microsoft.com/office/drawing/2014/main" id="{D1915719-928A-7B84-5678-E5F24D4BAD06}"/>
              </a:ext>
            </a:extLst>
          </p:cNvPr>
          <p:cNvSpPr/>
          <p:nvPr userDrawn="1"/>
        </p:nvSpPr>
        <p:spPr>
          <a:xfrm>
            <a:off x="592007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4</a:t>
            </a:r>
          </a:p>
        </p:txBody>
      </p:sp>
      <p:sp>
        <p:nvSpPr>
          <p:cNvPr id="24" name="TextBox 23">
            <a:extLst>
              <a:ext uri="{FF2B5EF4-FFF2-40B4-BE49-F238E27FC236}">
                <a16:creationId xmlns:a16="http://schemas.microsoft.com/office/drawing/2014/main" id="{619CFF9A-8B7B-A721-4F1D-26C786824D87}"/>
              </a:ext>
            </a:extLst>
          </p:cNvPr>
          <p:cNvSpPr txBox="1"/>
          <p:nvPr userDrawn="1"/>
        </p:nvSpPr>
        <p:spPr>
          <a:xfrm>
            <a:off x="5877207" y="3182174"/>
            <a:ext cx="1397352" cy="467436"/>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Name the guide for the company.</a:t>
            </a:r>
          </a:p>
        </p:txBody>
      </p:sp>
      <p:pic>
        <p:nvPicPr>
          <p:cNvPr id="25" name="Picture 24">
            <a:extLst>
              <a:ext uri="{FF2B5EF4-FFF2-40B4-BE49-F238E27FC236}">
                <a16:creationId xmlns:a16="http://schemas.microsoft.com/office/drawing/2014/main" id="{0CB62519-CB06-71EE-2641-1CD7B1774FE5}"/>
              </a:ext>
            </a:extLst>
          </p:cNvPr>
          <p:cNvPicPr>
            <a:picLocks noChangeAspect="1"/>
          </p:cNvPicPr>
          <p:nvPr userDrawn="1"/>
        </p:nvPicPr>
        <p:blipFill>
          <a:blip r:embed="rId2"/>
          <a:stretch>
            <a:fillRect/>
          </a:stretch>
        </p:blipFill>
        <p:spPr>
          <a:xfrm>
            <a:off x="614673" y="400127"/>
            <a:ext cx="1609634" cy="428973"/>
          </a:xfrm>
          <a:prstGeom prst="rect">
            <a:avLst/>
          </a:prstGeom>
        </p:spPr>
      </p:pic>
      <p:sp>
        <p:nvSpPr>
          <p:cNvPr id="26" name="TextBox 25">
            <a:extLst>
              <a:ext uri="{FF2B5EF4-FFF2-40B4-BE49-F238E27FC236}">
                <a16:creationId xmlns:a16="http://schemas.microsoft.com/office/drawing/2014/main" id="{4B16909D-CBAE-2B17-E089-8AC5B0E7C6E7}"/>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chemeClr val="tx1"/>
                </a:solidFill>
                <a:effectLst/>
                <a:latin typeface="Open Sans" pitchFamily="2" charset="0"/>
                <a:ea typeface="Open Sans" pitchFamily="2" charset="0"/>
                <a:cs typeface="Open Sans" pitchFamily="2" charset="0"/>
              </a:rPr>
              <a:t>GB-Ins-Enrollment-Guide-IA 09/01</a:t>
            </a:r>
            <a:endParaRPr lang="en-US" sz="500" dirty="0">
              <a:solidFill>
                <a:schemeClr val="tx1"/>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118771218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page layout; page 1 with CTA">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29B7D42-1E2D-86B8-1862-1A368F5EA893}"/>
              </a:ext>
            </a:extLst>
          </p:cNvPr>
          <p:cNvSpPr txBox="1"/>
          <p:nvPr userDrawn="1"/>
        </p:nvSpPr>
        <p:spPr>
          <a:xfrm>
            <a:off x="2758439" y="9672240"/>
            <a:ext cx="1987731" cy="169277"/>
          </a:xfrm>
          <a:prstGeom prst="rect">
            <a:avLst/>
          </a:prstGeom>
          <a:noFill/>
        </p:spPr>
        <p:txBody>
          <a:bodyPr wrap="square">
            <a:spAutoFit/>
          </a:bodyPr>
          <a:lstStyle/>
          <a:p>
            <a:r>
              <a:rPr lang="en-US" sz="500" dirty="0">
                <a:solidFill>
                  <a:srgbClr val="454548"/>
                </a:solidFill>
                <a:latin typeface="Open Sans" pitchFamily="2" charset="0"/>
                <a:ea typeface="Open Sans" pitchFamily="2" charset="0"/>
                <a:cs typeface="Open Sans" pitchFamily="2" charset="0"/>
              </a:rPr>
              <a:t>GB-Ins-Enrollment-Guide-IA 06/29</a:t>
            </a:r>
            <a:endParaRPr lang="en-US" sz="1200" dirty="0"/>
          </a:p>
        </p:txBody>
      </p:sp>
      <p:sp>
        <p:nvSpPr>
          <p:cNvPr id="4" name="Rectangle 3">
            <a:extLst>
              <a:ext uri="{FF2B5EF4-FFF2-40B4-BE49-F238E27FC236}">
                <a16:creationId xmlns:a16="http://schemas.microsoft.com/office/drawing/2014/main" id="{5995A3AF-735B-D9DB-5277-01C00F1556A6}"/>
              </a:ext>
            </a:extLst>
          </p:cNvPr>
          <p:cNvSpPr/>
          <p:nvPr userDrawn="1"/>
        </p:nvSpPr>
        <p:spPr>
          <a:xfrm>
            <a:off x="318052" y="304800"/>
            <a:ext cx="1775792" cy="58309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181EACDF-567F-D181-43AE-B9ED77E70FA2}"/>
              </a:ext>
            </a:extLst>
          </p:cNvPr>
          <p:cNvPicPr>
            <a:picLocks noChangeAspect="1"/>
          </p:cNvPicPr>
          <p:nvPr userDrawn="1"/>
        </p:nvPicPr>
        <p:blipFill>
          <a:blip r:embed="rId2"/>
          <a:stretch>
            <a:fillRect/>
          </a:stretch>
        </p:blipFill>
        <p:spPr>
          <a:xfrm>
            <a:off x="0" y="0"/>
            <a:ext cx="7772400" cy="10058399"/>
          </a:xfrm>
          <a:prstGeom prst="rect">
            <a:avLst/>
          </a:prstGeom>
        </p:spPr>
      </p:pic>
      <p:sp>
        <p:nvSpPr>
          <p:cNvPr id="6" name="TextBox 5">
            <a:extLst>
              <a:ext uri="{FF2B5EF4-FFF2-40B4-BE49-F238E27FC236}">
                <a16:creationId xmlns:a16="http://schemas.microsoft.com/office/drawing/2014/main" id="{7A9B640C-D279-1758-C14E-876F71F8F833}"/>
              </a:ext>
            </a:extLst>
          </p:cNvPr>
          <p:cNvSpPr txBox="1"/>
          <p:nvPr userDrawn="1"/>
        </p:nvSpPr>
        <p:spPr>
          <a:xfrm>
            <a:off x="5595159" y="3799494"/>
            <a:ext cx="1337487" cy="1146468"/>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60%</a:t>
            </a:r>
          </a:p>
          <a:p>
            <a:r>
              <a:rPr lang="en-US" sz="1050" b="1" dirty="0">
                <a:solidFill>
                  <a:schemeClr val="bg1"/>
                </a:solidFill>
                <a:latin typeface="Poppins" panose="00000500000000000000" pitchFamily="2" charset="0"/>
                <a:cs typeface="Poppins" panose="00000500000000000000" pitchFamily="2" charset="0"/>
              </a:rPr>
              <a:t>of those rides may be </a:t>
            </a:r>
          </a:p>
          <a:p>
            <a:r>
              <a:rPr lang="en-US" sz="1050" b="1" dirty="0">
                <a:solidFill>
                  <a:schemeClr val="bg1"/>
                </a:solidFill>
                <a:latin typeface="Poppins" panose="00000500000000000000" pitchFamily="2" charset="0"/>
                <a:cs typeface="Poppins" panose="00000500000000000000" pitchFamily="2" charset="0"/>
              </a:rPr>
              <a:t>out-of-network</a:t>
            </a:r>
            <a:r>
              <a:rPr lang="en-US" sz="1050" b="1" baseline="30000" dirty="0">
                <a:solidFill>
                  <a:schemeClr val="bg1"/>
                </a:solidFill>
                <a:latin typeface="Poppins" panose="00000500000000000000" pitchFamily="2" charset="0"/>
                <a:cs typeface="Poppins" panose="00000500000000000000" pitchFamily="2" charset="0"/>
              </a:rPr>
              <a:t>2</a:t>
            </a:r>
          </a:p>
        </p:txBody>
      </p:sp>
      <p:sp>
        <p:nvSpPr>
          <p:cNvPr id="7" name="TextBox 6">
            <a:extLst>
              <a:ext uri="{FF2B5EF4-FFF2-40B4-BE49-F238E27FC236}">
                <a16:creationId xmlns:a16="http://schemas.microsoft.com/office/drawing/2014/main" id="{7044D58B-67A5-F0C3-F7A0-98FC4A1EC12D}"/>
              </a:ext>
            </a:extLst>
          </p:cNvPr>
          <p:cNvSpPr txBox="1"/>
          <p:nvPr userDrawn="1"/>
        </p:nvSpPr>
        <p:spPr>
          <a:xfrm>
            <a:off x="358665" y="4301998"/>
            <a:ext cx="3507508" cy="823302"/>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1 in 15 </a:t>
            </a:r>
            <a:r>
              <a:rPr lang="en-US" sz="3700" dirty="0">
                <a:solidFill>
                  <a:schemeClr val="bg1"/>
                </a:solidFill>
                <a:latin typeface="Poppins" panose="00000500000000000000" pitchFamily="2" charset="0"/>
                <a:cs typeface="Poppins" panose="00000500000000000000" pitchFamily="2" charset="0"/>
              </a:rPr>
              <a:t>families</a:t>
            </a:r>
          </a:p>
          <a:p>
            <a:r>
              <a:rPr lang="en-US" sz="1050" b="1" dirty="0">
                <a:solidFill>
                  <a:schemeClr val="bg1"/>
                </a:solidFill>
                <a:latin typeface="Poppins" panose="00000500000000000000" pitchFamily="2" charset="0"/>
                <a:cs typeface="Poppins" panose="00000500000000000000" pitchFamily="2" charset="0"/>
              </a:rPr>
              <a:t>need an ambulance each year</a:t>
            </a:r>
            <a:r>
              <a:rPr lang="en-US" sz="1050" b="1" baseline="30000" dirty="0">
                <a:solidFill>
                  <a:schemeClr val="bg1"/>
                </a:solidFill>
                <a:latin typeface="Poppins" panose="00000500000000000000" pitchFamily="2" charset="0"/>
                <a:cs typeface="Poppins" panose="00000500000000000000" pitchFamily="2" charset="0"/>
              </a:rPr>
              <a:t>1</a:t>
            </a:r>
          </a:p>
        </p:txBody>
      </p:sp>
      <p:sp>
        <p:nvSpPr>
          <p:cNvPr id="8" name="TextBox 7">
            <a:extLst>
              <a:ext uri="{FF2B5EF4-FFF2-40B4-BE49-F238E27FC236}">
                <a16:creationId xmlns:a16="http://schemas.microsoft.com/office/drawing/2014/main" id="{7E534371-8EBD-2C6B-8CC5-C4CA1DF51BA2}"/>
              </a:ext>
            </a:extLst>
          </p:cNvPr>
          <p:cNvSpPr txBox="1"/>
          <p:nvPr userDrawn="1"/>
        </p:nvSpPr>
        <p:spPr>
          <a:xfrm>
            <a:off x="358665" y="979679"/>
            <a:ext cx="5500716" cy="661720"/>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Why choose MASA?</a:t>
            </a:r>
          </a:p>
        </p:txBody>
      </p:sp>
      <p:sp>
        <p:nvSpPr>
          <p:cNvPr id="9" name="TextBox 8">
            <a:extLst>
              <a:ext uri="{FF2B5EF4-FFF2-40B4-BE49-F238E27FC236}">
                <a16:creationId xmlns:a16="http://schemas.microsoft.com/office/drawing/2014/main" id="{6C5DDC4E-215F-CCE7-F98B-3F193C47F89E}"/>
              </a:ext>
            </a:extLst>
          </p:cNvPr>
          <p:cNvSpPr txBox="1"/>
          <p:nvPr userDrawn="1"/>
        </p:nvSpPr>
        <p:spPr>
          <a:xfrm>
            <a:off x="358665" y="5617570"/>
            <a:ext cx="3052973" cy="4154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has been trusted for over 50 years and supports 2 million members globally.</a:t>
            </a:r>
          </a:p>
        </p:txBody>
      </p:sp>
      <p:sp>
        <p:nvSpPr>
          <p:cNvPr id="10" name="TextBox 9">
            <a:extLst>
              <a:ext uri="{FF2B5EF4-FFF2-40B4-BE49-F238E27FC236}">
                <a16:creationId xmlns:a16="http://schemas.microsoft.com/office/drawing/2014/main" id="{7A4C2AC1-F488-0BBE-54A2-EEC4E8A73ED9}"/>
              </a:ext>
            </a:extLst>
          </p:cNvPr>
          <p:cNvSpPr txBox="1"/>
          <p:nvPr userDrawn="1"/>
        </p:nvSpPr>
        <p:spPr>
          <a:xfrm>
            <a:off x="3960776" y="5617570"/>
            <a:ext cx="3797209" cy="400110"/>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Emergency medical transports are included nationwide – no network needed for MASA protection.</a:t>
            </a:r>
          </a:p>
        </p:txBody>
      </p:sp>
      <p:sp>
        <p:nvSpPr>
          <p:cNvPr id="11" name="TextBox 10">
            <a:extLst>
              <a:ext uri="{FF2B5EF4-FFF2-40B4-BE49-F238E27FC236}">
                <a16:creationId xmlns:a16="http://schemas.microsoft.com/office/drawing/2014/main" id="{21B70FAC-CA55-8FFA-D862-6988A2556E93}"/>
              </a:ext>
            </a:extLst>
          </p:cNvPr>
          <p:cNvSpPr txBox="1"/>
          <p:nvPr userDrawn="1"/>
        </p:nvSpPr>
        <p:spPr>
          <a:xfrm>
            <a:off x="358665" y="7491796"/>
            <a:ext cx="3334328"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Specialized services for emergencies away </a:t>
            </a:r>
          </a:p>
          <a:p>
            <a:r>
              <a:rPr lang="en-US" sz="1000" b="1" dirty="0">
                <a:solidFill>
                  <a:schemeClr val="bg1"/>
                </a:solidFill>
                <a:latin typeface="Poppins" panose="00000500000000000000" pitchFamily="2" charset="0"/>
                <a:cs typeface="Poppins" panose="00000500000000000000" pitchFamily="2" charset="0"/>
              </a:rPr>
              <a:t>from home are available – like return transports for the patient, their pets, vehicles, and children.</a:t>
            </a:r>
          </a:p>
        </p:txBody>
      </p:sp>
      <p:sp>
        <p:nvSpPr>
          <p:cNvPr id="12" name="TextBox 11">
            <a:extLst>
              <a:ext uri="{FF2B5EF4-FFF2-40B4-BE49-F238E27FC236}">
                <a16:creationId xmlns:a16="http://schemas.microsoft.com/office/drawing/2014/main" id="{CEE01CDC-2FF4-D32E-B9E9-70D07E2F2C13}"/>
              </a:ext>
            </a:extLst>
          </p:cNvPr>
          <p:cNvSpPr txBox="1"/>
          <p:nvPr userDrawn="1"/>
        </p:nvSpPr>
        <p:spPr>
          <a:xfrm>
            <a:off x="3960776" y="7491796"/>
            <a:ext cx="2627745"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claims team is focused on paying, not denying, with an easy process – just send us the bill.</a:t>
            </a:r>
          </a:p>
        </p:txBody>
      </p:sp>
      <p:sp>
        <p:nvSpPr>
          <p:cNvPr id="13" name="TextBox 12">
            <a:extLst>
              <a:ext uri="{FF2B5EF4-FFF2-40B4-BE49-F238E27FC236}">
                <a16:creationId xmlns:a16="http://schemas.microsoft.com/office/drawing/2014/main" id="{B17DCC93-50C7-3366-6492-DDB4F2A547AA}"/>
              </a:ext>
            </a:extLst>
          </p:cNvPr>
          <p:cNvSpPr txBox="1"/>
          <p:nvPr userDrawn="1"/>
        </p:nvSpPr>
        <p:spPr>
          <a:xfrm>
            <a:off x="358665" y="1677294"/>
            <a:ext cx="4500079" cy="523220"/>
          </a:xfrm>
          <a:prstGeom prst="rect">
            <a:avLst/>
          </a:prstGeom>
          <a:noFill/>
        </p:spPr>
        <p:txBody>
          <a:bodyPr wrap="square" rtlCol="0">
            <a:spAutoFit/>
          </a:bodyPr>
          <a:lstStyle/>
          <a:p>
            <a:r>
              <a:rPr lang="en-US" sz="1400" b="1" dirty="0">
                <a:solidFill>
                  <a:schemeClr val="bg1"/>
                </a:solidFill>
                <a:latin typeface="Poppins" panose="00000500000000000000" pitchFamily="2" charset="0"/>
                <a:cs typeface="Poppins" panose="00000500000000000000" pitchFamily="2" charset="0"/>
              </a:rPr>
              <a:t>MASA protects your finances and gives you compassionate support for medical transport.</a:t>
            </a:r>
          </a:p>
        </p:txBody>
      </p:sp>
      <p:sp>
        <p:nvSpPr>
          <p:cNvPr id="14" name="TextBox 13">
            <a:extLst>
              <a:ext uri="{FF2B5EF4-FFF2-40B4-BE49-F238E27FC236}">
                <a16:creationId xmlns:a16="http://schemas.microsoft.com/office/drawing/2014/main" id="{9F46B39F-6952-DAE2-F727-7B7512BC66FF}"/>
              </a:ext>
            </a:extLst>
          </p:cNvPr>
          <p:cNvSpPr txBox="1"/>
          <p:nvPr userDrawn="1"/>
        </p:nvSpPr>
        <p:spPr>
          <a:xfrm>
            <a:off x="358665" y="2369745"/>
            <a:ext cx="4983020" cy="1485022"/>
          </a:xfrm>
          <a:prstGeom prst="rect">
            <a:avLst/>
          </a:prstGeom>
          <a:noFill/>
        </p:spPr>
        <p:txBody>
          <a:bodyPr wrap="square" rtlCol="0">
            <a:spAutoFit/>
          </a:bodyPr>
          <a:lstStyle/>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No one should have to worry about transport bills during or after an emergency. Unfortunately — even for the insured — these costly bills have become a normal, expected part of emergency care and continue to rise every year.</a:t>
            </a:r>
          </a:p>
          <a:p>
            <a:pPr>
              <a:lnSpc>
                <a:spcPct val="114000"/>
              </a:lnSpc>
            </a:pPr>
            <a:endPar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is the simple solution to a complex problem for millions of Americans. </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As the leading provider of emergency and medical transport protections.</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supports members with solutions for out-of-pocket costs due to medical transport while also offering services for use during recovery and beyond.</a:t>
            </a:r>
          </a:p>
        </p:txBody>
      </p:sp>
      <p:sp>
        <p:nvSpPr>
          <p:cNvPr id="15" name="TextBox 14">
            <a:extLst>
              <a:ext uri="{FF2B5EF4-FFF2-40B4-BE49-F238E27FC236}">
                <a16:creationId xmlns:a16="http://schemas.microsoft.com/office/drawing/2014/main" id="{BD5C01FB-E026-FD71-DAF8-CE26A9F9DCAA}"/>
              </a:ext>
            </a:extLst>
          </p:cNvPr>
          <p:cNvSpPr txBox="1"/>
          <p:nvPr userDrawn="1"/>
        </p:nvSpPr>
        <p:spPr>
          <a:xfrm>
            <a:off x="915248" y="9199823"/>
            <a:ext cx="1397354" cy="253916"/>
          </a:xfrm>
          <a:prstGeom prst="rect">
            <a:avLst/>
          </a:prstGeom>
          <a:noFill/>
        </p:spPr>
        <p:txBody>
          <a:bodyPr wrap="square" rtlCol="0">
            <a:spAutoFit/>
          </a:bodyPr>
          <a:lstStyle/>
          <a:p>
            <a:r>
              <a:rPr lang="en-US" sz="1000" b="1" dirty="0">
                <a:latin typeface="Poppins" panose="00000500000000000000" pitchFamily="2" charset="0"/>
                <a:cs typeface="Poppins" panose="00000500000000000000" pitchFamily="2" charset="0"/>
              </a:rPr>
              <a:t>Enroll today!</a:t>
            </a:r>
          </a:p>
        </p:txBody>
      </p:sp>
      <p:sp>
        <p:nvSpPr>
          <p:cNvPr id="16" name="Rectangle 15">
            <a:extLst>
              <a:ext uri="{FF2B5EF4-FFF2-40B4-BE49-F238E27FC236}">
                <a16:creationId xmlns:a16="http://schemas.microsoft.com/office/drawing/2014/main" id="{9C017991-2A84-FEA0-59FF-0DBC11FD570F}"/>
              </a:ext>
            </a:extLst>
          </p:cNvPr>
          <p:cNvSpPr/>
          <p:nvPr userDrawn="1"/>
        </p:nvSpPr>
        <p:spPr>
          <a:xfrm>
            <a:off x="6200078" y="9642087"/>
            <a:ext cx="1315843" cy="282497"/>
          </a:xfrm>
          <a:prstGeom prst="rect">
            <a:avLst/>
          </a:prstGeom>
          <a:solidFill>
            <a:srgbClr val="F4F1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ADF2F776-2874-AF33-A96A-C6C219013EDC}"/>
              </a:ext>
            </a:extLst>
          </p:cNvPr>
          <p:cNvSpPr txBox="1"/>
          <p:nvPr userDrawn="1"/>
        </p:nvSpPr>
        <p:spPr>
          <a:xfrm>
            <a:off x="3336038" y="9005371"/>
            <a:ext cx="4247524" cy="861774"/>
          </a:xfrm>
          <a:prstGeom prst="rect">
            <a:avLst/>
          </a:prstGeom>
          <a:noFill/>
        </p:spPr>
        <p:txBody>
          <a:bodyPr wrap="square" rtlCol="0">
            <a:spAutoFit/>
          </a:bodyPr>
          <a:lstStyle/>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Sources: 1: MASA, Emergency medical transportation: The true costs — and how they’re rising, 2024 | 2: FAIR Health, 2023</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 </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820583" rtl="0" eaLnBrk="1" fontAlgn="auto" latinLnBrk="0" hangingPunct="1">
              <a:lnSpc>
                <a:spcPct val="100000"/>
              </a:lnSpc>
              <a:spcBef>
                <a:spcPts val="0"/>
              </a:spcBef>
              <a:spcAft>
                <a:spcPts val="0"/>
              </a:spcAft>
              <a:buClrTx/>
              <a:buSzTx/>
              <a:buFontTx/>
              <a:buNone/>
              <a:tabLst/>
              <a:defRPr/>
            </a:pPr>
            <a:r>
              <a:rPr lang="en-US" sz="500" b="0" i="0" kern="1200" dirty="0">
                <a:solidFill>
                  <a:srgbClr val="454548"/>
                </a:solidFill>
                <a:effectLst/>
                <a:latin typeface="Open Sans" pitchFamily="2" charset="0"/>
                <a:ea typeface="Open Sans" pitchFamily="2" charset="0"/>
                <a:cs typeface="Open Sans" pitchFamily="2" charset="0"/>
              </a:rPr>
              <a:t>GB-Ins-Enrollment-Guide-IA 09/01</a:t>
            </a:r>
          </a:p>
          <a:p>
            <a:pPr marL="0" marR="0" lvl="0" indent="0" algn="r" defTabSz="820583" rtl="0" eaLnBrk="1" fontAlgn="auto" latinLnBrk="0" hangingPunct="1">
              <a:lnSpc>
                <a:spcPct val="100000"/>
              </a:lnSpc>
              <a:spcBef>
                <a:spcPts val="0"/>
              </a:spcBef>
              <a:spcAft>
                <a:spcPts val="0"/>
              </a:spcAft>
              <a:buClrTx/>
              <a:buSzTx/>
              <a:buFontTx/>
              <a:buNone/>
              <a:tabLst/>
              <a:defRPr/>
            </a:pP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1448560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page layout; page 2">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FF6920A-4D4B-13F4-873E-F387B07C5956}"/>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GB-Ins-Enrollment-Guide-IA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79408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struction shee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31F1EEA-F6F5-8D06-19E3-1DCFF027D145}"/>
              </a:ext>
            </a:extLst>
          </p:cNvPr>
          <p:cNvPicPr>
            <a:picLocks noChangeAspect="1"/>
          </p:cNvPicPr>
          <p:nvPr userDrawn="1"/>
        </p:nvPicPr>
        <p:blipFill>
          <a:blip r:embed="rId2"/>
          <a:stretch>
            <a:fillRect/>
          </a:stretch>
        </p:blipFill>
        <p:spPr>
          <a:xfrm>
            <a:off x="460096" y="9283439"/>
            <a:ext cx="2064026" cy="275203"/>
          </a:xfrm>
          <a:prstGeom prst="rect">
            <a:avLst/>
          </a:prstGeom>
        </p:spPr>
      </p:pic>
      <p:sp>
        <p:nvSpPr>
          <p:cNvPr id="4" name="TextBox 3">
            <a:extLst>
              <a:ext uri="{FF2B5EF4-FFF2-40B4-BE49-F238E27FC236}">
                <a16:creationId xmlns:a16="http://schemas.microsoft.com/office/drawing/2014/main" id="{9224254C-92E6-E4FB-0FF7-E4BEB5938774}"/>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GB-Ins-Enrollment-Guide-IA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1492464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2C1FE5-D44A-04E2-B40B-33DC7EA2B566}"/>
              </a:ext>
            </a:extLst>
          </p:cNvPr>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81BF0A-CBC0-F3CC-8438-5FB99D8BAD7F}"/>
              </a:ext>
            </a:extLst>
          </p:cNvPr>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58B89-2245-AD1B-7135-6AE9FEF9B575}"/>
              </a:ext>
            </a:extLst>
          </p:cNvPr>
          <p:cNvSpPr>
            <a:spLocks noGrp="1"/>
          </p:cNvSpPr>
          <p:nvPr>
            <p:ph type="dt" sz="half" idx="2"/>
          </p:nvPr>
        </p:nvSpPr>
        <p:spPr>
          <a:xfrm>
            <a:off x="534353" y="9322647"/>
            <a:ext cx="1748790" cy="535517"/>
          </a:xfrm>
          <a:prstGeom prst="rect">
            <a:avLst/>
          </a:prstGeom>
        </p:spPr>
        <p:txBody>
          <a:bodyPr vert="horz" lIns="91440" tIns="45720" rIns="91440" bIns="45720" rtlCol="0" anchor="ctr"/>
          <a:lstStyle>
            <a:lvl1pPr algn="l">
              <a:defRPr sz="1282">
                <a:solidFill>
                  <a:schemeClr val="tx1">
                    <a:tint val="82000"/>
                  </a:schemeClr>
                </a:solidFill>
              </a:defRPr>
            </a:lvl1pPr>
          </a:lstStyle>
          <a:p>
            <a:fld id="{C764DE79-268F-4C1A-8933-263129D2AF90}" type="datetimeFigureOut">
              <a:rPr lang="en-US" smtClean="0"/>
              <a:t>8/28/2026</a:t>
            </a:fld>
            <a:endParaRPr lang="en-US"/>
          </a:p>
        </p:txBody>
      </p:sp>
      <p:sp>
        <p:nvSpPr>
          <p:cNvPr id="5" name="Footer Placeholder 4">
            <a:extLst>
              <a:ext uri="{FF2B5EF4-FFF2-40B4-BE49-F238E27FC236}">
                <a16:creationId xmlns:a16="http://schemas.microsoft.com/office/drawing/2014/main" id="{74F43D69-D0DB-2C02-E347-85BD313FF70A}"/>
              </a:ext>
            </a:extLst>
          </p:cNvPr>
          <p:cNvSpPr>
            <a:spLocks noGrp="1"/>
          </p:cNvSpPr>
          <p:nvPr>
            <p:ph type="ftr" sz="quarter" idx="3"/>
          </p:nvPr>
        </p:nvSpPr>
        <p:spPr>
          <a:xfrm>
            <a:off x="2574608" y="9322647"/>
            <a:ext cx="2623185" cy="535517"/>
          </a:xfrm>
          <a:prstGeom prst="rect">
            <a:avLst/>
          </a:prstGeom>
        </p:spPr>
        <p:txBody>
          <a:bodyPr vert="horz" lIns="91440" tIns="45720" rIns="91440" bIns="45720" rtlCol="0" anchor="ctr"/>
          <a:lstStyle>
            <a:lvl1pPr algn="ctr">
              <a:defRPr sz="1282">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7C3984-C48F-07E4-C909-EBC8BA60B157}"/>
              </a:ext>
            </a:extLst>
          </p:cNvPr>
          <p:cNvSpPr>
            <a:spLocks noGrp="1"/>
          </p:cNvSpPr>
          <p:nvPr>
            <p:ph type="sldNum" sz="quarter" idx="4"/>
          </p:nvPr>
        </p:nvSpPr>
        <p:spPr>
          <a:xfrm>
            <a:off x="5489258" y="9322647"/>
            <a:ext cx="1748790" cy="535517"/>
          </a:xfrm>
          <a:prstGeom prst="rect">
            <a:avLst/>
          </a:prstGeom>
        </p:spPr>
        <p:txBody>
          <a:bodyPr vert="horz" lIns="91440" tIns="45720" rIns="91440" bIns="45720" rtlCol="0" anchor="ctr"/>
          <a:lstStyle>
            <a:lvl1pPr algn="r">
              <a:defRPr sz="1282">
                <a:solidFill>
                  <a:schemeClr val="tx1">
                    <a:tint val="82000"/>
                  </a:schemeClr>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2042602556"/>
      </p:ext>
    </p:extLst>
  </p:cSld>
  <p:clrMap bg1="dk1" tx1="lt1" bg2="dk2" tx2="lt2" accent1="accent1" accent2="accent2" accent3="accent3" accent4="accent4" accent5="accent5" accent6="accent6" hlink="hlink" folHlink="folHlink"/>
  <p:sldLayoutIdLst>
    <p:sldLayoutId id="2147483705" r:id="rId1"/>
    <p:sldLayoutId id="2147483703" r:id="rId2"/>
    <p:sldLayoutId id="2147483701" r:id="rId3"/>
    <p:sldLayoutId id="2147483704" r:id="rId4"/>
  </p:sldLayoutIdLst>
  <p:txStyles>
    <p:titleStyle>
      <a:lvl1pPr algn="l" defTabSz="976331" rtl="0" eaLnBrk="1" latinLnBrk="0" hangingPunct="1">
        <a:lnSpc>
          <a:spcPct val="90000"/>
        </a:lnSpc>
        <a:spcBef>
          <a:spcPct val="0"/>
        </a:spcBef>
        <a:buNone/>
        <a:defRPr sz="469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44082" indent="-244082" algn="l" defTabSz="976331" rtl="0" eaLnBrk="1" latinLnBrk="0" hangingPunct="1">
        <a:lnSpc>
          <a:spcPct val="90000"/>
        </a:lnSpc>
        <a:spcBef>
          <a:spcPts val="1068"/>
        </a:spcBef>
        <a:buFont typeface="Arial" panose="020B0604020202020204" pitchFamily="34" charset="0"/>
        <a:buChar char="•"/>
        <a:defRPr sz="2989" kern="1200">
          <a:solidFill>
            <a:schemeClr val="tx1"/>
          </a:solidFill>
          <a:latin typeface="+mn-lt"/>
          <a:ea typeface="+mn-ea"/>
          <a:cs typeface="+mn-cs"/>
        </a:defRPr>
      </a:lvl1pPr>
      <a:lvl2pPr marL="732249" indent="-244082" algn="l" defTabSz="976331" rtl="0" eaLnBrk="1" latinLnBrk="0" hangingPunct="1">
        <a:lnSpc>
          <a:spcPct val="90000"/>
        </a:lnSpc>
        <a:spcBef>
          <a:spcPts val="534"/>
        </a:spcBef>
        <a:buFont typeface="Arial" panose="020B0604020202020204" pitchFamily="34" charset="0"/>
        <a:buChar char="•"/>
        <a:defRPr sz="2562" kern="1200">
          <a:solidFill>
            <a:schemeClr val="tx1"/>
          </a:solidFill>
          <a:latin typeface="+mn-lt"/>
          <a:ea typeface="+mn-ea"/>
          <a:cs typeface="+mn-cs"/>
        </a:defRPr>
      </a:lvl2pPr>
      <a:lvl3pPr marL="1220413" indent="-244082" algn="l" defTabSz="976331" rtl="0" eaLnBrk="1" latinLnBrk="0" hangingPunct="1">
        <a:lnSpc>
          <a:spcPct val="90000"/>
        </a:lnSpc>
        <a:spcBef>
          <a:spcPts val="534"/>
        </a:spcBef>
        <a:buFont typeface="Arial" panose="020B0604020202020204" pitchFamily="34" charset="0"/>
        <a:buChar char="•"/>
        <a:defRPr sz="2136" kern="1200">
          <a:solidFill>
            <a:schemeClr val="tx1"/>
          </a:solidFill>
          <a:latin typeface="+mn-lt"/>
          <a:ea typeface="+mn-ea"/>
          <a:cs typeface="+mn-cs"/>
        </a:defRPr>
      </a:lvl3pPr>
      <a:lvl4pPr marL="1708579"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4pPr>
      <a:lvl5pPr marL="2196744"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5pPr>
      <a:lvl6pPr marL="268491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6pPr>
      <a:lvl7pPr marL="3173075"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7pPr>
      <a:lvl8pPr marL="366124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8pPr>
      <a:lvl9pPr marL="4149406"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9pPr>
    </p:bodyStyle>
    <p:otherStyle>
      <a:defPPr>
        <a:defRPr lang="en-US"/>
      </a:defPPr>
      <a:lvl1pPr marL="0" algn="l" defTabSz="976331" rtl="0" eaLnBrk="1" latinLnBrk="0" hangingPunct="1">
        <a:defRPr sz="1921" kern="1200">
          <a:solidFill>
            <a:schemeClr val="tx1"/>
          </a:solidFill>
          <a:latin typeface="+mn-lt"/>
          <a:ea typeface="+mn-ea"/>
          <a:cs typeface="+mn-cs"/>
        </a:defRPr>
      </a:lvl1pPr>
      <a:lvl2pPr marL="488165" algn="l" defTabSz="976331" rtl="0" eaLnBrk="1" latinLnBrk="0" hangingPunct="1">
        <a:defRPr sz="1921" kern="1200">
          <a:solidFill>
            <a:schemeClr val="tx1"/>
          </a:solidFill>
          <a:latin typeface="+mn-lt"/>
          <a:ea typeface="+mn-ea"/>
          <a:cs typeface="+mn-cs"/>
        </a:defRPr>
      </a:lvl2pPr>
      <a:lvl3pPr marL="976331" algn="l" defTabSz="976331" rtl="0" eaLnBrk="1" latinLnBrk="0" hangingPunct="1">
        <a:defRPr sz="1921" kern="1200">
          <a:solidFill>
            <a:schemeClr val="tx1"/>
          </a:solidFill>
          <a:latin typeface="+mn-lt"/>
          <a:ea typeface="+mn-ea"/>
          <a:cs typeface="+mn-cs"/>
        </a:defRPr>
      </a:lvl3pPr>
      <a:lvl4pPr marL="1464496" algn="l" defTabSz="976331" rtl="0" eaLnBrk="1" latinLnBrk="0" hangingPunct="1">
        <a:defRPr sz="1921" kern="1200">
          <a:solidFill>
            <a:schemeClr val="tx1"/>
          </a:solidFill>
          <a:latin typeface="+mn-lt"/>
          <a:ea typeface="+mn-ea"/>
          <a:cs typeface="+mn-cs"/>
        </a:defRPr>
      </a:lvl4pPr>
      <a:lvl5pPr marL="1952662" algn="l" defTabSz="976331" rtl="0" eaLnBrk="1" latinLnBrk="0" hangingPunct="1">
        <a:defRPr sz="1921" kern="1200">
          <a:solidFill>
            <a:schemeClr val="tx1"/>
          </a:solidFill>
          <a:latin typeface="+mn-lt"/>
          <a:ea typeface="+mn-ea"/>
          <a:cs typeface="+mn-cs"/>
        </a:defRPr>
      </a:lvl5pPr>
      <a:lvl6pPr marL="2440826" algn="l" defTabSz="976331" rtl="0" eaLnBrk="1" latinLnBrk="0" hangingPunct="1">
        <a:defRPr sz="1921" kern="1200">
          <a:solidFill>
            <a:schemeClr val="tx1"/>
          </a:solidFill>
          <a:latin typeface="+mn-lt"/>
          <a:ea typeface="+mn-ea"/>
          <a:cs typeface="+mn-cs"/>
        </a:defRPr>
      </a:lvl6pPr>
      <a:lvl7pPr marL="2928993" algn="l" defTabSz="976331" rtl="0" eaLnBrk="1" latinLnBrk="0" hangingPunct="1">
        <a:defRPr sz="1921" kern="1200">
          <a:solidFill>
            <a:schemeClr val="tx1"/>
          </a:solidFill>
          <a:latin typeface="+mn-lt"/>
          <a:ea typeface="+mn-ea"/>
          <a:cs typeface="+mn-cs"/>
        </a:defRPr>
      </a:lvl7pPr>
      <a:lvl8pPr marL="3417157" algn="l" defTabSz="976331" rtl="0" eaLnBrk="1" latinLnBrk="0" hangingPunct="1">
        <a:defRPr sz="1921" kern="1200">
          <a:solidFill>
            <a:schemeClr val="tx1"/>
          </a:solidFill>
          <a:latin typeface="+mn-lt"/>
          <a:ea typeface="+mn-ea"/>
          <a:cs typeface="+mn-cs"/>
        </a:defRPr>
      </a:lvl8pPr>
      <a:lvl9pPr marL="3905323" algn="l" defTabSz="976331" rtl="0" eaLnBrk="1" latinLnBrk="0" hangingPunct="1">
        <a:defRPr sz="192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7842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4403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9E019-F381-8528-45B0-419AE2AD8876}"/>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8414C93F-25C5-BDA1-07F4-36F0F8C725DE}"/>
              </a:ext>
            </a:extLst>
          </p:cNvPr>
          <p:cNvGraphicFramePr>
            <a:graphicFrameLocks noGrp="1"/>
          </p:cNvGraphicFramePr>
          <p:nvPr>
            <p:extLst>
              <p:ext uri="{D42A27DB-BD31-4B8C-83A1-F6EECF244321}">
                <p14:modId xmlns:p14="http://schemas.microsoft.com/office/powerpoint/2010/main" val="730084328"/>
              </p:ext>
            </p:extLst>
          </p:nvPr>
        </p:nvGraphicFramePr>
        <p:xfrm>
          <a:off x="457200" y="445992"/>
          <a:ext cx="6858002" cy="8269611"/>
        </p:xfrm>
        <a:graphic>
          <a:graphicData uri="http://schemas.openxmlformats.org/drawingml/2006/table">
            <a:tbl>
              <a:tblPr firstRow="1" bandRow="1"/>
              <a:tblGrid>
                <a:gridCol w="4832510">
                  <a:extLst>
                    <a:ext uri="{9D8B030D-6E8A-4147-A177-3AD203B41FA5}">
                      <a16:colId xmlns:a16="http://schemas.microsoft.com/office/drawing/2014/main" val="463931578"/>
                    </a:ext>
                  </a:extLst>
                </a:gridCol>
                <a:gridCol w="322135">
                  <a:extLst>
                    <a:ext uri="{9D8B030D-6E8A-4147-A177-3AD203B41FA5}">
                      <a16:colId xmlns:a16="http://schemas.microsoft.com/office/drawing/2014/main" val="617857949"/>
                    </a:ext>
                  </a:extLst>
                </a:gridCol>
                <a:gridCol w="322135">
                  <a:extLst>
                    <a:ext uri="{9D8B030D-6E8A-4147-A177-3AD203B41FA5}">
                      <a16:colId xmlns:a16="http://schemas.microsoft.com/office/drawing/2014/main" val="2870452929"/>
                    </a:ext>
                  </a:extLst>
                </a:gridCol>
                <a:gridCol w="322135">
                  <a:extLst>
                    <a:ext uri="{9D8B030D-6E8A-4147-A177-3AD203B41FA5}">
                      <a16:colId xmlns:a16="http://schemas.microsoft.com/office/drawing/2014/main" val="1562941862"/>
                    </a:ext>
                  </a:extLst>
                </a:gridCol>
                <a:gridCol w="322135">
                  <a:extLst>
                    <a:ext uri="{9D8B030D-6E8A-4147-A177-3AD203B41FA5}">
                      <a16:colId xmlns:a16="http://schemas.microsoft.com/office/drawing/2014/main" val="2027864186"/>
                    </a:ext>
                  </a:extLst>
                </a:gridCol>
                <a:gridCol w="368476">
                  <a:extLst>
                    <a:ext uri="{9D8B030D-6E8A-4147-A177-3AD203B41FA5}">
                      <a16:colId xmlns:a16="http://schemas.microsoft.com/office/drawing/2014/main" val="1783301157"/>
                    </a:ext>
                  </a:extLst>
                </a:gridCol>
                <a:gridCol w="368476">
                  <a:extLst>
                    <a:ext uri="{9D8B030D-6E8A-4147-A177-3AD203B41FA5}">
                      <a16:colId xmlns:a16="http://schemas.microsoft.com/office/drawing/2014/main" val="4217130841"/>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725" dirty="0">
                        <a:solidFill>
                          <a:schemeClr val="tx1"/>
                        </a:solidFill>
                        <a:latin typeface="Poppins" pitchFamily="2" charset="77"/>
                        <a:cs typeface="Poppins" pitchFamily="2" charset="77"/>
                      </a:endParaRP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725" b="1" i="0" u="none" strike="noStrike" dirty="0">
                          <a:solidFill>
                            <a:srgbClr val="FFFFFF"/>
                          </a:solidFill>
                          <a:effectLst/>
                          <a:latin typeface="Poppins" pitchFamily="2" charset="77"/>
                          <a:cs typeface="Poppins" pitchFamily="2" charset="77"/>
                        </a:rPr>
                        <a:t>Emergent Plus</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725" b="1" i="0" u="none" strike="noStrike" dirty="0">
                          <a:solidFill>
                            <a:srgbClr val="FFFFFF"/>
                          </a:solidFill>
                          <a:effectLst/>
                          <a:latin typeface="Poppins" pitchFamily="2" charset="77"/>
                          <a:cs typeface="Poppins" pitchFamily="2" charset="77"/>
                        </a:rPr>
                        <a:t>Emergent Premier</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725" b="1" i="0" u="none" strike="noStrike" dirty="0">
                          <a:solidFill>
                            <a:srgbClr val="FFFFFF"/>
                          </a:solidFill>
                          <a:effectLst/>
                          <a:latin typeface="Poppins" pitchFamily="2" charset="77"/>
                          <a:cs typeface="Poppins" pitchFamily="2" charset="77"/>
                        </a:rPr>
                        <a:t>Platinum</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Emergency Ground Ambulance Coverage</a:t>
                      </a:r>
                    </a:p>
                    <a:p>
                      <a:pPr algn="l" fontAlgn="t">
                        <a:lnSpc>
                          <a:spcPct val="125000"/>
                        </a:lnSpc>
                        <a:spcAft>
                          <a:spcPts val="0"/>
                        </a:spcAft>
                      </a:pPr>
                      <a:r>
                        <a:rPr lang="en-US" sz="725" b="0" i="0" u="none" strike="noStrike" dirty="0">
                          <a:solidFill>
                            <a:srgbClr val="545456"/>
                          </a:solidFill>
                          <a:effectLst/>
                          <a:latin typeface="Open Sans" pitchFamily="2" charset="0"/>
                          <a:ea typeface="Open Sans" pitchFamily="2" charset="0"/>
                          <a:cs typeface="Open Sans" pitchFamily="2" charset="0"/>
                        </a:rPr>
                        <a:t>If you ever need an emergency ground ambulance, MASA will pay for your eligible out-of-pocket expenses.</a:t>
                      </a:r>
                    </a:p>
                  </a:txBody>
                  <a:tcPr marL="45720" marR="45720"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Emergency Air Ambulance Coverage</a:t>
                      </a:r>
                    </a:p>
                    <a:p>
                      <a:pPr algn="l" fontAlgn="t">
                        <a:lnSpc>
                          <a:spcPct val="125000"/>
                        </a:lnSpc>
                        <a:spcAft>
                          <a:spcPts val="0"/>
                        </a:spcAft>
                      </a:pPr>
                      <a:r>
                        <a:rPr lang="en-US" sz="725" b="0" i="0" u="none" strike="noStrike" dirty="0">
                          <a:solidFill>
                            <a:srgbClr val="545456"/>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a:t>
                      </a:r>
                    </a:p>
                  </a:txBody>
                  <a:tcPr marL="45720" marR="4572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Limit 2 claims pp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Hospital to Hospital Ambulance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doctor orders an air or ground ambulance to transfer you to a different hospital with the necessary level of care, MASA will pay for your eligible out-of-pocket expenses.</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Repatriation to Hospital Near Home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After a hospital stay more than 100 miles away from home, MASA will help arrange and pay for air or ground transportation so you can return home to recover.</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Minor Return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a child under 18 is left without a guardian due to your ambulance transport, MASA will reimburse eligible expenses to safely return them to family or a responsible caregiver.</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Pet Return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pet is left behind after an ambulance transport, MASA will reimburse eligible expenses to bring them home safely.</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10010221"/>
                  </a:ext>
                </a:extLst>
              </a:tr>
              <a:tr h="365760">
                <a:tc>
                  <a:txBody>
                    <a:body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Sick While Away From Home Expense Protection</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 get sick or contract a communicable disease more than 100 miles from home, MASA will reimburse eligible expenses like lodging, meals, medical visits for proof of illness, testing, and airline re-booking.</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rPr>
                        <a:t>$5k max, limit 2 pp per year</a:t>
                      </a:r>
                      <a:r>
                        <a:rPr lang="en-US" sz="600" b="0" i="0" u="none" strike="noStrike" baseline="30000" dirty="0">
                          <a:solidFill>
                            <a:srgbClr val="454548"/>
                          </a:solidFill>
                          <a:effectLst/>
                          <a:latin typeface="Open Sans" pitchFamily="2" charset="0"/>
                        </a:rPr>
                        <a:t>4</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365760">
                <a:tc>
                  <a:txBody>
                    <a:body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Post-Admission Continued Care Transport Protection</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MASA will reimburse up to $500 in eligible expenses for non-emergency ground transport or ride-shares between medical facilities, rehab, long-term care, hospice, or back home for continued care.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777240"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6308243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Patient Return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After being discharged from the hospital following an emergency more than 100 miles from home, MASA will arrange and pay for your commercial flight back home.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138404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Companion Emergency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MASA will reimburse eligible out-of-pocket expenses related to having a companion ride with you during emergency transport.</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86049517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Hospital Visitor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you’re hospitalized more than 100 miles away from home, MASA will arrange and pay for round-trip air travel for someone you choose to be with you.</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35792830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Vehicle &amp; RV Return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vehicle or RV is left unattended after an ambulance transport, MASA will help arrange and pay to get it back to your home or rental location.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5040108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Organ Retrieval &amp; Organ Recipient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MASA will reimburse eligible out-of-pocket expenses to transport an organ needed for your transplant. If you need an organ transplant, MASA will help arrange and pay for your flight to the airport closest to where the surgery will take place.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84330877"/>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Mortal Remains Return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In the unfortunate event a member passes away more than 100 miles from home, MASA will help support and reimburse eligible expenses to bring their remains home</a:t>
                      </a:r>
                      <a:r>
                        <a:rPr lang="en-US" sz="725" b="1" i="0" u="none" strike="noStrike" dirty="0">
                          <a:solidFill>
                            <a:srgbClr val="545456"/>
                          </a:solidFill>
                          <a:effectLst/>
                          <a:latin typeface="Poppins" pitchFamily="2" charset="77"/>
                          <a:cs typeface="Poppins" pitchFamily="2" charset="77"/>
                        </a:rPr>
                        <a:t>.</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721295802"/>
                  </a:ext>
                </a:extLst>
              </a:tr>
              <a:tr h="365760">
                <a:tc>
                  <a:txBody>
                    <a:bodyPr/>
                    <a:lstStyle/>
                    <a:p>
                      <a:pPr algn="l" fontAlgn="t">
                        <a:lnSpc>
                          <a:spcPct val="125000"/>
                        </a:lnSpc>
                        <a:spcAft>
                          <a:spcPts val="0"/>
                        </a:spcAft>
                        <a:buNone/>
                      </a:pPr>
                      <a:r>
                        <a:rPr lang="en-US" sz="725"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marL="45720" marR="4572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7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$11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7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$17</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7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$33</a:t>
                      </a: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725"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725"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2" name="TextBox 1">
            <a:extLst>
              <a:ext uri="{FF2B5EF4-FFF2-40B4-BE49-F238E27FC236}">
                <a16:creationId xmlns:a16="http://schemas.microsoft.com/office/drawing/2014/main" id="{A0CD27D1-39D7-D6CC-F31F-A5B34D4FEEEB}"/>
              </a:ext>
            </a:extLst>
          </p:cNvPr>
          <p:cNvSpPr txBox="1">
            <a:spLocks noGrp="1" noRot="1" noMove="1" noResize="1" noEditPoints="1" noAdjustHandles="1" noChangeArrowheads="1" noChangeShapeType="1"/>
          </p:cNvSpPr>
          <p:nvPr/>
        </p:nvSpPr>
        <p:spPr>
          <a:xfrm>
            <a:off x="2829465" y="8973138"/>
            <a:ext cx="4485736" cy="861774"/>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395868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F0065-8B54-EBDE-740C-0CA666E10AA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59D70EA-7EDD-5891-D940-3404E1AB18DC}"/>
              </a:ext>
            </a:extLst>
          </p:cNvPr>
          <p:cNvSpPr txBox="1"/>
          <p:nvPr/>
        </p:nvSpPr>
        <p:spPr>
          <a:xfrm>
            <a:off x="7932057" y="0"/>
            <a:ext cx="2329543" cy="1569660"/>
          </a:xfrm>
          <a:prstGeom prst="rect">
            <a:avLst/>
          </a:prstGeom>
          <a:solidFill>
            <a:schemeClr val="accent1"/>
          </a:solidFill>
        </p:spPr>
        <p:txBody>
          <a:bodyPr wrap="square">
            <a:spAutoFit/>
          </a:bodyPr>
          <a:lstStyle/>
          <a:p>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INSTRUCTION:</a:t>
            </a:r>
          </a:p>
          <a:p>
            <a:endPar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If offering indemnity plans, use this table. If a combination of plans, be sure to copy and paste exact columns to keep the QR codes from breaking.</a:t>
            </a:r>
          </a:p>
        </p:txBody>
      </p:sp>
      <p:graphicFrame>
        <p:nvGraphicFramePr>
          <p:cNvPr id="7" name="Table 6">
            <a:extLst>
              <a:ext uri="{FF2B5EF4-FFF2-40B4-BE49-F238E27FC236}">
                <a16:creationId xmlns:a16="http://schemas.microsoft.com/office/drawing/2014/main" id="{332B7396-1937-A8DC-C2E0-B60C7871E7F8}"/>
              </a:ext>
            </a:extLst>
          </p:cNvPr>
          <p:cNvGraphicFramePr>
            <a:graphicFrameLocks noGrp="1"/>
          </p:cNvGraphicFramePr>
          <p:nvPr>
            <p:extLst>
              <p:ext uri="{D42A27DB-BD31-4B8C-83A1-F6EECF244321}">
                <p14:modId xmlns:p14="http://schemas.microsoft.com/office/powerpoint/2010/main" val="1281185218"/>
              </p:ext>
            </p:extLst>
          </p:nvPr>
        </p:nvGraphicFramePr>
        <p:xfrm>
          <a:off x="457200" y="445992"/>
          <a:ext cx="6858000" cy="3535680"/>
        </p:xfrm>
        <a:graphic>
          <a:graphicData uri="http://schemas.openxmlformats.org/drawingml/2006/table">
            <a:tbl>
              <a:tblPr firstRow="1" bandRow="1"/>
              <a:tblGrid>
                <a:gridCol w="4257204">
                  <a:extLst>
                    <a:ext uri="{9D8B030D-6E8A-4147-A177-3AD203B41FA5}">
                      <a16:colId xmlns:a16="http://schemas.microsoft.com/office/drawing/2014/main" val="463931578"/>
                    </a:ext>
                  </a:extLst>
                </a:gridCol>
                <a:gridCol w="433466">
                  <a:extLst>
                    <a:ext uri="{9D8B030D-6E8A-4147-A177-3AD203B41FA5}">
                      <a16:colId xmlns:a16="http://schemas.microsoft.com/office/drawing/2014/main" val="617857949"/>
                    </a:ext>
                  </a:extLst>
                </a:gridCol>
                <a:gridCol w="433466">
                  <a:extLst>
                    <a:ext uri="{9D8B030D-6E8A-4147-A177-3AD203B41FA5}">
                      <a16:colId xmlns:a16="http://schemas.microsoft.com/office/drawing/2014/main" val="2611069059"/>
                    </a:ext>
                  </a:extLst>
                </a:gridCol>
                <a:gridCol w="433466">
                  <a:extLst>
                    <a:ext uri="{9D8B030D-6E8A-4147-A177-3AD203B41FA5}">
                      <a16:colId xmlns:a16="http://schemas.microsoft.com/office/drawing/2014/main" val="1562941862"/>
                    </a:ext>
                  </a:extLst>
                </a:gridCol>
                <a:gridCol w="433466">
                  <a:extLst>
                    <a:ext uri="{9D8B030D-6E8A-4147-A177-3AD203B41FA5}">
                      <a16:colId xmlns:a16="http://schemas.microsoft.com/office/drawing/2014/main" val="824550170"/>
                    </a:ext>
                  </a:extLst>
                </a:gridCol>
                <a:gridCol w="433466">
                  <a:extLst>
                    <a:ext uri="{9D8B030D-6E8A-4147-A177-3AD203B41FA5}">
                      <a16:colId xmlns:a16="http://schemas.microsoft.com/office/drawing/2014/main" val="1783301157"/>
                    </a:ext>
                  </a:extLst>
                </a:gridCol>
                <a:gridCol w="433466">
                  <a:extLst>
                    <a:ext uri="{9D8B030D-6E8A-4147-A177-3AD203B41FA5}">
                      <a16:colId xmlns:a16="http://schemas.microsoft.com/office/drawing/2014/main" val="2323088756"/>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800" dirty="0">
                        <a:solidFill>
                          <a:schemeClr val="tx1"/>
                        </a:solidFill>
                        <a:latin typeface="Poppins" pitchFamily="2" charset="77"/>
                        <a:cs typeface="Poppins" pitchFamily="2" charset="77"/>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800" b="1" i="0" u="none" strike="noStrike" dirty="0">
                          <a:solidFill>
                            <a:srgbClr val="FFFFFF"/>
                          </a:solidFill>
                          <a:effectLst/>
                          <a:latin typeface="Poppins" pitchFamily="2" charset="77"/>
                          <a:cs typeface="Poppins" pitchFamily="2" charset="77"/>
                        </a:rPr>
                        <a:t>Indemnity Gold</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cs typeface="Poppins" pitchFamily="2" charset="77"/>
                        </a:rPr>
                        <a:t>Indemnity Plus</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800" b="1" i="0" u="none" strike="noStrike" dirty="0">
                          <a:solidFill>
                            <a:srgbClr val="FFFFFF"/>
                          </a:solidFill>
                          <a:effectLst/>
                          <a:latin typeface="Poppins" pitchFamily="2" charset="77"/>
                          <a:cs typeface="Poppins" pitchFamily="2" charset="77"/>
                        </a:rPr>
                        <a:t>Emergent </a:t>
                      </a:r>
                    </a:p>
                    <a:p>
                      <a:pPr lvl="0" algn="l" fontAlgn="ctr">
                        <a:lnSpc>
                          <a:spcPct val="100000"/>
                        </a:lnSpc>
                        <a:spcAft>
                          <a:spcPts val="0"/>
                        </a:spcAft>
                        <a:buNone/>
                      </a:pPr>
                      <a:r>
                        <a:rPr lang="en-US" sz="800" b="1" i="0" u="none" strike="noStrike" dirty="0">
                          <a:solidFill>
                            <a:srgbClr val="FFFFFF"/>
                          </a:solidFill>
                          <a:effectLst/>
                          <a:latin typeface="Poppins" pitchFamily="2" charset="77"/>
                          <a:cs typeface="Poppins" pitchFamily="2" charset="77"/>
                        </a:rPr>
                        <a:t>Gold</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5486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Emergency Ground Ambulance Coverage</a:t>
                      </a:r>
                    </a:p>
                    <a:p>
                      <a:pPr algn="l" fontAlgn="t">
                        <a:lnSpc>
                          <a:spcPct val="125000"/>
                        </a:lnSpc>
                        <a:spcAft>
                          <a:spcPts val="0"/>
                        </a:spcAft>
                      </a:pPr>
                      <a:r>
                        <a:rPr lang="en-US" sz="800" b="0" i="0" u="none" strike="noStrike" dirty="0">
                          <a:solidFill>
                            <a:srgbClr val="545456"/>
                          </a:solidFill>
                          <a:effectLst/>
                          <a:latin typeface="Open Sans" pitchFamily="2" charset="0"/>
                          <a:ea typeface="Open Sans" pitchFamily="2" charset="0"/>
                          <a:cs typeface="Open Sans" pitchFamily="2" charset="0"/>
                        </a:rPr>
                        <a:t>If you ever need an emergency ground ambulance, MASA will pay for your eligible out-of-pocket expenses or pay you an indemnity amount.</a:t>
                      </a:r>
                    </a:p>
                  </a:txBody>
                  <a:tcPr marL="45720" marR="45720"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$250 indemnity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5486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Emergency Air Ambulance Coverage</a:t>
                      </a:r>
                    </a:p>
                    <a:p>
                      <a:pPr algn="l" fontAlgn="t">
                        <a:lnSpc>
                          <a:spcPct val="125000"/>
                        </a:lnSpc>
                        <a:spcAft>
                          <a:spcPts val="0"/>
                        </a:spcAft>
                      </a:pPr>
                      <a:r>
                        <a:rPr lang="en-US" sz="800" b="0" i="0" u="none" strike="noStrike" dirty="0">
                          <a:solidFill>
                            <a:srgbClr val="545456"/>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 or pay you an indemnity amount.</a:t>
                      </a:r>
                    </a:p>
                  </a:txBody>
                  <a:tcPr marL="45720" marR="4572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$15k indemnity per claim, limit 2 pp/yr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$10k indemnity per claim, limit 2 pp/yr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$15k indemnity per claim, limit 2 pp/yr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5486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Hospital to Hospital Ambulance Coverage</a:t>
                      </a:r>
                    </a:p>
                    <a:p>
                      <a:pPr algn="l" fontAlgn="t">
                        <a:lnSpc>
                          <a:spcPct val="125000"/>
                        </a:lnSpc>
                        <a:spcAft>
                          <a:spcPts val="0"/>
                        </a:spcAft>
                        <a:buNone/>
                      </a:pPr>
                      <a:r>
                        <a:rPr lang="en-US" sz="8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doctor orders an air or ground ambulance to transfer you to a different hospital with the necessary level of care, MASA will pay for your eligible out-of-pocket expenses.</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5486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Repatriation to Hospital Near Home Coverage</a:t>
                      </a:r>
                    </a:p>
                    <a:p>
                      <a:pPr algn="l" fontAlgn="t">
                        <a:lnSpc>
                          <a:spcPct val="125000"/>
                        </a:lnSpc>
                        <a:spcAft>
                          <a:spcPts val="0"/>
                        </a:spcAft>
                        <a:buNone/>
                      </a:pPr>
                      <a:r>
                        <a:rPr lang="en-US" sz="8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After a hospital stay more than 100 miles away from home, MASA will help arrange and pay for air or ground transportation so you can return home to recover.</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p>
                      <a:pPr algn="l" fontAlgn="t">
                        <a:lnSpc>
                          <a:spcPct val="125000"/>
                        </a:lnSpc>
                        <a:spcAft>
                          <a:spcPts val="0"/>
                        </a:spcAft>
                        <a:buNone/>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$8</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$8</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$10</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800"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3">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4">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5">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extLst>
                  <a:ext uri="{0D108BD9-81ED-4DB2-BD59-A6C34878D82A}">
                    <a16:rowId xmlns:a16="http://schemas.microsoft.com/office/drawing/2014/main" val="2280979797"/>
                  </a:ext>
                </a:extLst>
              </a:tr>
            </a:tbl>
          </a:graphicData>
        </a:graphic>
      </p:graphicFrame>
      <p:sp>
        <p:nvSpPr>
          <p:cNvPr id="4" name="TextBox 3">
            <a:extLst>
              <a:ext uri="{FF2B5EF4-FFF2-40B4-BE49-F238E27FC236}">
                <a16:creationId xmlns:a16="http://schemas.microsoft.com/office/drawing/2014/main" id="{4E00FA5D-3C1D-6763-7041-8A30C4DB5225}"/>
              </a:ext>
            </a:extLst>
          </p:cNvPr>
          <p:cNvSpPr txBox="1">
            <a:spLocks noGrp="1" noRot="1" noMove="1" noResize="1" noEditPoints="1" noAdjustHandles="1" noChangeArrowheads="1" noChangeShapeType="1"/>
          </p:cNvSpPr>
          <p:nvPr/>
        </p:nvSpPr>
        <p:spPr>
          <a:xfrm>
            <a:off x="2829465" y="8973138"/>
            <a:ext cx="4485736" cy="784830"/>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2: United States and Canada. </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34854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EF075A5A-07C0-6385-72E5-9F38CF81125B}"/>
              </a:ext>
            </a:extLst>
          </p:cNvPr>
          <p:cNvSpPr txBox="1"/>
          <p:nvPr/>
        </p:nvSpPr>
        <p:spPr>
          <a:xfrm>
            <a:off x="634368" y="8508822"/>
            <a:ext cx="1725625" cy="338554"/>
          </a:xfrm>
          <a:prstGeom prst="rect">
            <a:avLst/>
          </a:prstGeom>
          <a:noFill/>
        </p:spPr>
        <p:txBody>
          <a:bodyPr wrap="square">
            <a:spAutoFit/>
          </a:bodyPr>
          <a:lstStyle/>
          <a:p>
            <a:pPr algn="l" fontAlgn="t">
              <a:spcAft>
                <a:spcPts val="200"/>
              </a:spcAft>
              <a:buNone/>
            </a:pPr>
            <a:r>
              <a:rPr lang="en-US" sz="800" i="0" u="none" strike="noStrike" dirty="0">
                <a:effectLst/>
                <a:latin typeface="Poppins" pitchFamily="2" charset="77"/>
                <a:cs typeface="Poppins" pitchFamily="2" charset="77"/>
              </a:rPr>
              <a:t>Visit </a:t>
            </a:r>
            <a:r>
              <a:rPr lang="en-US" sz="800" b="1" i="0" u="none" strike="noStrike" dirty="0">
                <a:effectLst/>
                <a:latin typeface="Poppins" pitchFamily="2" charset="77"/>
                <a:cs typeface="Poppins" pitchFamily="2" charset="77"/>
              </a:rPr>
              <a:t>[insert enrollment site URL]</a:t>
            </a:r>
          </a:p>
        </p:txBody>
      </p:sp>
      <p:sp>
        <p:nvSpPr>
          <p:cNvPr id="12" name="TextBox 11">
            <a:extLst>
              <a:ext uri="{FF2B5EF4-FFF2-40B4-BE49-F238E27FC236}">
                <a16:creationId xmlns:a16="http://schemas.microsoft.com/office/drawing/2014/main" id="{87A03809-F6B5-8570-0614-DCC251878935}"/>
              </a:ext>
            </a:extLst>
          </p:cNvPr>
          <p:cNvSpPr txBox="1"/>
          <p:nvPr/>
        </p:nvSpPr>
        <p:spPr>
          <a:xfrm>
            <a:off x="634368" y="8846836"/>
            <a:ext cx="1784727" cy="215444"/>
          </a:xfrm>
          <a:prstGeom prst="rect">
            <a:avLst/>
          </a:prstGeom>
          <a:noFill/>
        </p:spPr>
        <p:txBody>
          <a:bodyPr wrap="square">
            <a:spAutoFit/>
          </a:bodyPr>
          <a:lstStyle/>
          <a:p>
            <a:pPr algn="l" fontAlgn="t">
              <a:spcAft>
                <a:spcPts val="200"/>
              </a:spcAft>
              <a:buNone/>
            </a:pPr>
            <a:r>
              <a:rPr lang="en-US" sz="800" dirty="0">
                <a:latin typeface="Poppins" pitchFamily="2" charset="77"/>
                <a:cs typeface="Poppins" pitchFamily="2" charset="77"/>
              </a:rPr>
              <a:t>to learn more and enroll today!</a:t>
            </a:r>
            <a:endParaRPr lang="en-US" sz="800" i="0" u="none" strike="noStrike" dirty="0">
              <a:effectLst/>
              <a:latin typeface="Poppins" pitchFamily="2" charset="77"/>
              <a:cs typeface="Poppins" pitchFamily="2" charset="77"/>
            </a:endParaRPr>
          </a:p>
        </p:txBody>
      </p:sp>
      <p:graphicFrame>
        <p:nvGraphicFramePr>
          <p:cNvPr id="14" name="Table 13">
            <a:extLst>
              <a:ext uri="{FF2B5EF4-FFF2-40B4-BE49-F238E27FC236}">
                <a16:creationId xmlns:a16="http://schemas.microsoft.com/office/drawing/2014/main" id="{223044D3-87C8-21B8-60DB-2ACD5060016D}"/>
              </a:ext>
            </a:extLst>
          </p:cNvPr>
          <p:cNvGraphicFramePr>
            <a:graphicFrameLocks noGrp="1"/>
          </p:cNvGraphicFramePr>
          <p:nvPr>
            <p:extLst>
              <p:ext uri="{D42A27DB-BD31-4B8C-83A1-F6EECF244321}">
                <p14:modId xmlns:p14="http://schemas.microsoft.com/office/powerpoint/2010/main" val="399958839"/>
              </p:ext>
            </p:extLst>
          </p:nvPr>
        </p:nvGraphicFramePr>
        <p:xfrm>
          <a:off x="2259105" y="2175605"/>
          <a:ext cx="5037126" cy="6309360"/>
        </p:xfrm>
        <a:graphic>
          <a:graphicData uri="http://schemas.openxmlformats.org/drawingml/2006/table">
            <a:tbl>
              <a:tblPr firstRow="1" bandRow="1"/>
              <a:tblGrid>
                <a:gridCol w="2834640">
                  <a:extLst>
                    <a:ext uri="{9D8B030D-6E8A-4147-A177-3AD203B41FA5}">
                      <a16:colId xmlns:a16="http://schemas.microsoft.com/office/drawing/2014/main" val="463931578"/>
                    </a:ext>
                  </a:extLst>
                </a:gridCol>
                <a:gridCol w="367081">
                  <a:extLst>
                    <a:ext uri="{9D8B030D-6E8A-4147-A177-3AD203B41FA5}">
                      <a16:colId xmlns:a16="http://schemas.microsoft.com/office/drawing/2014/main" val="617857949"/>
                    </a:ext>
                  </a:extLst>
                </a:gridCol>
                <a:gridCol w="367081">
                  <a:extLst>
                    <a:ext uri="{9D8B030D-6E8A-4147-A177-3AD203B41FA5}">
                      <a16:colId xmlns:a16="http://schemas.microsoft.com/office/drawing/2014/main" val="2926374589"/>
                    </a:ext>
                  </a:extLst>
                </a:gridCol>
                <a:gridCol w="367081">
                  <a:extLst>
                    <a:ext uri="{9D8B030D-6E8A-4147-A177-3AD203B41FA5}">
                      <a16:colId xmlns:a16="http://schemas.microsoft.com/office/drawing/2014/main" val="1562941862"/>
                    </a:ext>
                  </a:extLst>
                </a:gridCol>
                <a:gridCol w="367081">
                  <a:extLst>
                    <a:ext uri="{9D8B030D-6E8A-4147-A177-3AD203B41FA5}">
                      <a16:colId xmlns:a16="http://schemas.microsoft.com/office/drawing/2014/main" val="3206234181"/>
                    </a:ext>
                  </a:extLst>
                </a:gridCol>
                <a:gridCol w="367081">
                  <a:extLst>
                    <a:ext uri="{9D8B030D-6E8A-4147-A177-3AD203B41FA5}">
                      <a16:colId xmlns:a16="http://schemas.microsoft.com/office/drawing/2014/main" val="1783301157"/>
                    </a:ext>
                  </a:extLst>
                </a:gridCol>
                <a:gridCol w="367081">
                  <a:extLst>
                    <a:ext uri="{9D8B030D-6E8A-4147-A177-3AD203B41FA5}">
                      <a16:colId xmlns:a16="http://schemas.microsoft.com/office/drawing/2014/main" val="3419293344"/>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endParaRPr lang="en-US" sz="800" dirty="0">
                        <a:solidFill>
                          <a:schemeClr val="tx1"/>
                        </a:solidFill>
                        <a:latin typeface="Poppins" pitchFamily="2" charset="77"/>
                        <a:cs typeface="Poppins" pitchFamily="2" charset="77"/>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Poppins" pitchFamily="2" charset="77"/>
                          <a:cs typeface="Poppins" pitchFamily="2" charset="77"/>
                        </a:rPr>
                        <a:t>Emergent Plus</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cs typeface="Poppins" pitchFamily="2" charset="77"/>
                        </a:rPr>
                        <a:t>Emergent Premier</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Poppins" pitchFamily="2" charset="77"/>
                          <a:cs typeface="Poppins" pitchFamily="2" charset="77"/>
                        </a:rPr>
                        <a:t>Platinum</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Emergency Ground Ambulance Coverage</a:t>
                      </a:r>
                    </a:p>
                  </a:txBody>
                  <a:tcPr marL="45720" marR="45720"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buNone/>
                      </a:pPr>
                      <a:r>
                        <a:rPr lang="en-US" sz="800" b="1" i="0" u="none" strike="noStrike" dirty="0">
                          <a:solidFill>
                            <a:srgbClr val="545456"/>
                          </a:solidFill>
                          <a:effectLst/>
                          <a:latin typeface="Poppins" pitchFamily="2" charset="77"/>
                          <a:cs typeface="Poppins" pitchFamily="2" charset="77"/>
                        </a:rPr>
                        <a:t>Emergency Air Ambulance Coverage</a:t>
                      </a:r>
                    </a:p>
                  </a:txBody>
                  <a:tcPr marL="45720" marR="4572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Limit 2 claims pp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Hospital to Hospital Ambulance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Repatriation to Hospital Near Home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Minor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Pet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10010221"/>
                  </a:ext>
                </a:extLst>
              </a:tr>
              <a:tr h="365760">
                <a:tc>
                  <a:txBody>
                    <a:body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Sick While Away From Home Expense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rPr>
                        <a:t>$5k max, limit 2 pp per year</a:t>
                      </a:r>
                      <a:r>
                        <a:rPr lang="en-US" sz="600" b="0" i="0" u="none" strike="noStrike" baseline="30000" dirty="0">
                          <a:solidFill>
                            <a:srgbClr val="454548"/>
                          </a:solidFill>
                          <a:effectLst/>
                          <a:latin typeface="Open Sans" pitchFamily="2" charset="0"/>
                        </a:rPr>
                        <a:t>4</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365760">
                <a:tc>
                  <a:txBody>
                    <a:body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Post-Admission Continued </a:t>
                      </a:r>
                    </a:p>
                    <a:p>
                      <a:pPr algn="l" fontAlgn="t">
                        <a:spcAft>
                          <a:spcPts val="200"/>
                        </a:spcAft>
                        <a:buNone/>
                      </a:pPr>
                      <a:r>
                        <a:rPr lang="en-US" sz="800" b="1" i="0" u="none" strike="noStrike" dirty="0">
                          <a:solidFill>
                            <a:srgbClr val="545456"/>
                          </a:solidFill>
                          <a:effectLst/>
                          <a:latin typeface="Poppins" pitchFamily="2" charset="77"/>
                          <a:cs typeface="Poppins" pitchFamily="2" charset="77"/>
                        </a:rPr>
                        <a:t>Care Transport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6308243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Patient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138404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Companion Emergency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86049517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Hospital Visitor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35792830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Vehicle &amp; RV Return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5040108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Organ Retrieval &amp; Organ </a:t>
                      </a:r>
                    </a:p>
                    <a:p>
                      <a:pPr algn="l" fontAlgn="t">
                        <a:spcAft>
                          <a:spcPts val="200"/>
                        </a:spcAft>
                        <a:buNone/>
                      </a:pPr>
                      <a:r>
                        <a:rPr lang="en-US" sz="800" b="1" i="0" u="none" strike="noStrike" dirty="0">
                          <a:solidFill>
                            <a:srgbClr val="545456"/>
                          </a:solidFill>
                          <a:effectLst/>
                          <a:latin typeface="Poppins" pitchFamily="2" charset="77"/>
                          <a:cs typeface="Poppins" pitchFamily="2" charset="77"/>
                        </a:rPr>
                        <a:t>Recipient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84330877"/>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Mortal Remains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721295802"/>
                  </a:ext>
                </a:extLst>
              </a:tr>
              <a:tr h="365760">
                <a:tc>
                  <a:txBody>
                    <a:bodyPr/>
                    <a:lstStyle/>
                    <a:p>
                      <a:pPr algn="l" fontAlgn="t">
                        <a:buNone/>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$11</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$17</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$33</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00000"/>
                        </a:lnSpc>
                        <a:spcBef>
                          <a:spcPts val="0"/>
                        </a:spcBef>
                        <a:spcAft>
                          <a:spcPts val="0"/>
                        </a:spcAft>
                        <a:buClrTx/>
                        <a:buSzTx/>
                        <a:buFontTx/>
                        <a:buNone/>
                        <a:tabLst/>
                        <a:defRPr/>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800"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15" name="TextBox 14">
            <a:extLst>
              <a:ext uri="{FF2B5EF4-FFF2-40B4-BE49-F238E27FC236}">
                <a16:creationId xmlns:a16="http://schemas.microsoft.com/office/drawing/2014/main" id="{121BB7A4-B958-7419-0D33-0D0590172D07}"/>
              </a:ext>
            </a:extLst>
          </p:cNvPr>
          <p:cNvSpPr txBox="1">
            <a:spLocks noGrp="1" noRot="1" noMove="1" noResize="1" noEditPoints="1" noAdjustHandles="1" noChangeArrowheads="1" noChangeShapeType="1"/>
          </p:cNvSpPr>
          <p:nvPr/>
        </p:nvSpPr>
        <p:spPr>
          <a:xfrm>
            <a:off x="451596" y="6545973"/>
            <a:ext cx="1629647" cy="1938992"/>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50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dirty="0">
                <a:solidFill>
                  <a:srgbClr val="454548"/>
                </a:solidFill>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p>
        </p:txBody>
      </p:sp>
      <p:sp>
        <p:nvSpPr>
          <p:cNvPr id="16" name="TextBox 15">
            <a:extLst>
              <a:ext uri="{FF2B5EF4-FFF2-40B4-BE49-F238E27FC236}">
                <a16:creationId xmlns:a16="http://schemas.microsoft.com/office/drawing/2014/main" id="{4057565E-6167-C60F-5555-78B278DD0C25}"/>
              </a:ext>
            </a:extLst>
          </p:cNvPr>
          <p:cNvSpPr txBox="1">
            <a:spLocks noGrp="1" noRot="1" noMove="1" noResize="1" noEditPoints="1" noAdjustHandles="1" noChangeArrowheads="1" noChangeShapeType="1"/>
          </p:cNvSpPr>
          <p:nvPr/>
        </p:nvSpPr>
        <p:spPr>
          <a:xfrm>
            <a:off x="451816" y="2076372"/>
            <a:ext cx="1533395" cy="4414863"/>
          </a:xfrm>
          <a:prstGeom prst="rect">
            <a:avLst/>
          </a:prstGeom>
          <a:noFill/>
        </p:spPr>
        <p:txBody>
          <a:bodyPr wrap="square" rtlCol="0">
            <a:spAutoFit/>
          </a:bodyPr>
          <a:lstStyle/>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Why you need it</a:t>
            </a:r>
          </a:p>
          <a:p>
            <a:pPr>
              <a:lnSpc>
                <a:spcPct val="125000"/>
              </a:lnSpc>
              <a:spcAft>
                <a:spcPts val="600"/>
              </a:spcAft>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An ambulance ride can happen when you least expect it — and for 1 in 15 U.S. families each year, it does.</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5</a:t>
            </a: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 Unfortunately, as many as 60% of privately insured ground ambulance rides could result in an out-of-network bill.</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6</a:t>
            </a:r>
          </a:p>
          <a:p>
            <a:pPr>
              <a:lnSpc>
                <a:spcPct val="125000"/>
              </a:lnSpc>
            </a:pPr>
            <a:endPar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How it works</a:t>
            </a:r>
          </a:p>
          <a:p>
            <a:pPr>
              <a:lnSpc>
                <a:spcPct val="125000"/>
              </a:lnSpc>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steps in after your primary health insurance pays its portion for the emergency ambulance bill, protecting you from unexpected out-of-pocket costs, including relevant copays, deductibles, and balance bills. All air and ground ambulance providers are included, nationwide. Plus, MASA offers access to expert post-emergency coordination services.</a:t>
            </a:r>
          </a:p>
        </p:txBody>
      </p:sp>
      <p:sp>
        <p:nvSpPr>
          <p:cNvPr id="17" name="TextBox 16">
            <a:extLst>
              <a:ext uri="{FF2B5EF4-FFF2-40B4-BE49-F238E27FC236}">
                <a16:creationId xmlns:a16="http://schemas.microsoft.com/office/drawing/2014/main" id="{0BAD6F94-9D56-EF5E-0229-6DEEE6C9FA22}"/>
              </a:ext>
            </a:extLst>
          </p:cNvPr>
          <p:cNvSpPr txBox="1">
            <a:spLocks noGrp="1" noRot="1" noMove="1" noResize="1" noEditPoints="1" noAdjustHandles="1" noChangeArrowheads="1" noChangeShapeType="1"/>
          </p:cNvSpPr>
          <p:nvPr/>
        </p:nvSpPr>
        <p:spPr>
          <a:xfrm>
            <a:off x="451596" y="407277"/>
            <a:ext cx="4224441" cy="830997"/>
          </a:xfrm>
          <a:prstGeom prst="rect">
            <a:avLst/>
          </a:prstGeom>
          <a:noFill/>
        </p:spPr>
        <p:txBody>
          <a:bodyPr wrap="square" rtlCol="0">
            <a:spAutoFit/>
          </a:bodyPr>
          <a:lstStyle/>
          <a:p>
            <a:r>
              <a:rPr lang="en-US" sz="2400" b="1" dirty="0">
                <a:solidFill>
                  <a:schemeClr val="bg2"/>
                </a:solidFill>
                <a:latin typeface="Poppins" panose="00000500000000000000" pitchFamily="2" charset="0"/>
                <a:cs typeface="Poppins" panose="00000500000000000000" pitchFamily="2" charset="0"/>
              </a:rPr>
              <a:t>Emergency medical transportation protection</a:t>
            </a:r>
          </a:p>
        </p:txBody>
      </p:sp>
      <p:sp>
        <p:nvSpPr>
          <p:cNvPr id="18" name="TextBox 17">
            <a:extLst>
              <a:ext uri="{FF2B5EF4-FFF2-40B4-BE49-F238E27FC236}">
                <a16:creationId xmlns:a16="http://schemas.microsoft.com/office/drawing/2014/main" id="{F499CD2A-E886-2F7D-6216-94E9469C5381}"/>
              </a:ext>
            </a:extLst>
          </p:cNvPr>
          <p:cNvSpPr txBox="1">
            <a:spLocks noGrp="1" noRot="1" noMove="1" noResize="1" noEditPoints="1" noAdjustHandles="1" noChangeArrowheads="1" noChangeShapeType="1"/>
          </p:cNvSpPr>
          <p:nvPr/>
        </p:nvSpPr>
        <p:spPr>
          <a:xfrm>
            <a:off x="451596" y="1232372"/>
            <a:ext cx="5057191" cy="738664"/>
          </a:xfrm>
          <a:prstGeom prst="rect">
            <a:avLst/>
          </a:prstGeom>
          <a:noFill/>
        </p:spPr>
        <p:txBody>
          <a:bodyPr wrap="square" rtlCol="0">
            <a:spAutoFit/>
          </a:bodyPr>
          <a:lstStyle/>
          <a:p>
            <a:r>
              <a:rPr lang="en-US" sz="1400" b="0" dirty="0">
                <a:solidFill>
                  <a:schemeClr val="bg2"/>
                </a:solidFill>
                <a:latin typeface="Poppins" panose="00000500000000000000" pitchFamily="2" charset="0"/>
                <a:ea typeface="Open Sans" pitchFamily="2" charset="0"/>
                <a:cs typeface="Poppins" panose="00000500000000000000" pitchFamily="2" charset="0"/>
              </a:rPr>
              <a:t>When you need to call 911, cost shouldn’t be a concern. With MASA, you can get the emergency care you need without worrying about how to pay for the ride. </a:t>
            </a:r>
          </a:p>
        </p:txBody>
      </p:sp>
      <p:pic>
        <p:nvPicPr>
          <p:cNvPr id="19" name="Picture 18" descr="MASA Access">
            <a:extLst>
              <a:ext uri="{FF2B5EF4-FFF2-40B4-BE49-F238E27FC236}">
                <a16:creationId xmlns:a16="http://schemas.microsoft.com/office/drawing/2014/main" id="{C2CB2F2A-9DBE-B463-0E50-10EC9CB80854}"/>
              </a:ext>
            </a:extLst>
          </p:cNvPr>
          <p:cNvPicPr>
            <a:picLocks noGrp="1" noRot="1" noMove="1" noResize="1" noEditPoints="1" noAdjustHandles="1" noChangeArrowheads="1" noChangeShapeType="1" noCrop="1"/>
          </p:cNvPicPr>
          <p:nvPr/>
        </p:nvPicPr>
        <p:blipFill>
          <a:blip r:embed="rId6"/>
          <a:stretch>
            <a:fillRect/>
          </a:stretch>
        </p:blipFill>
        <p:spPr>
          <a:xfrm>
            <a:off x="5256777" y="433524"/>
            <a:ext cx="2064026" cy="275203"/>
          </a:xfrm>
          <a:prstGeom prst="rect">
            <a:avLst/>
          </a:prstGeom>
        </p:spPr>
      </p:pic>
    </p:spTree>
    <p:extLst>
      <p:ext uri="{BB962C8B-B14F-4D97-AF65-F5344CB8AC3E}">
        <p14:creationId xmlns:p14="http://schemas.microsoft.com/office/powerpoint/2010/main" val="4107642873"/>
      </p:ext>
    </p:extLst>
  </p:cSld>
  <p:clrMapOvr>
    <a:masterClrMapping/>
  </p:clrMapOvr>
</p:sld>
</file>

<file path=ppt/theme/theme1.xml><?xml version="1.0" encoding="utf-8"?>
<a:theme xmlns:a="http://schemas.openxmlformats.org/drawingml/2006/main" name="MASA">
  <a:themeElements>
    <a:clrScheme name="MASA">
      <a:dk1>
        <a:srgbClr val="230871"/>
      </a:dk1>
      <a:lt1>
        <a:srgbClr val="FFFFFF"/>
      </a:lt1>
      <a:dk2>
        <a:srgbClr val="0071CE"/>
      </a:dk2>
      <a:lt2>
        <a:srgbClr val="FFFFFF"/>
      </a:lt2>
      <a:accent1>
        <a:srgbClr val="E64B38"/>
      </a:accent1>
      <a:accent2>
        <a:srgbClr val="FFD040"/>
      </a:accent2>
      <a:accent3>
        <a:srgbClr val="968693"/>
      </a:accent3>
      <a:accent4>
        <a:srgbClr val="54378D"/>
      </a:accent4>
      <a:accent5>
        <a:srgbClr val="7F65A9"/>
      </a:accent5>
      <a:accent6>
        <a:srgbClr val="A996C5"/>
      </a:accent6>
      <a:hlink>
        <a:srgbClr val="0071CE"/>
      </a:hlink>
      <a:folHlink>
        <a:srgbClr val="A996C3"/>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ASA" id="{88ED9641-9416-B945-959F-93E71249B652}" vid="{BF9284B3-030E-4B44-8EFF-CFD511DE66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MASA</Template>
  <TotalTime>1777</TotalTime>
  <Words>2449</Words>
  <Application>Microsoft Office PowerPoint</Application>
  <PresentationFormat>Custom</PresentationFormat>
  <Paragraphs>253</Paragraphs>
  <Slides>5</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Aptos</vt:lpstr>
      <vt:lpstr>Aptos Display</vt:lpstr>
      <vt:lpstr>Arial</vt:lpstr>
      <vt:lpstr>Open Sans</vt:lpstr>
      <vt:lpstr>Poppins</vt:lpstr>
      <vt:lpstr>Webdings</vt:lpstr>
      <vt:lpstr>MASA</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MM/DD/YYYY</dc:title>
  <dc:creator>Griffin Croft</dc:creator>
  <cp:lastModifiedBy>Elise Yancey</cp:lastModifiedBy>
  <cp:revision>13</cp:revision>
  <cp:lastPrinted>2026-03-25T14:43:42Z</cp:lastPrinted>
  <dcterms:created xsi:type="dcterms:W3CDTF">2024-03-14T18:51:59Z</dcterms:created>
  <dcterms:modified xsi:type="dcterms:W3CDTF">2026-08-28T22:45:58Z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460d26b-e0ab-4051-af3f-f83f6411bd05_Enabled">
    <vt:lpwstr>true</vt:lpwstr>
  </property>
  <property fmtid="{D5CDD505-2E9C-101B-9397-08002B2CF9AE}" pid="3" name="MSIP_Label_8460d26b-e0ab-4051-af3f-f83f6411bd05_SetDate">
    <vt:lpwstr>2026-04-05T00:02:36Z</vt:lpwstr>
  </property>
  <property fmtid="{D5CDD505-2E9C-101B-9397-08002B2CF9AE}" pid="4" name="MSIP_Label_8460d26b-e0ab-4051-af3f-f83f6411bd05_Method">
    <vt:lpwstr>Standard</vt:lpwstr>
  </property>
  <property fmtid="{D5CDD505-2E9C-101B-9397-08002B2CF9AE}" pid="5" name="MSIP_Label_8460d26b-e0ab-4051-af3f-f83f6411bd05_Name">
    <vt:lpwstr>Internal</vt:lpwstr>
  </property>
  <property fmtid="{D5CDD505-2E9C-101B-9397-08002B2CF9AE}" pid="6" name="MSIP_Label_8460d26b-e0ab-4051-af3f-f83f6411bd05_SiteId">
    <vt:lpwstr>30b161a8-bda4-4091-9334-2553cbe29c3e</vt:lpwstr>
  </property>
  <property fmtid="{D5CDD505-2E9C-101B-9397-08002B2CF9AE}" pid="7" name="MSIP_Label_8460d26b-e0ab-4051-af3f-f83f6411bd05_ActionId">
    <vt:lpwstr>c1224c98-2194-42f7-a4e9-3ea4a1f0d94b</vt:lpwstr>
  </property>
  <property fmtid="{D5CDD505-2E9C-101B-9397-08002B2CF9AE}" pid="8" name="MSIP_Label_8460d26b-e0ab-4051-af3f-f83f6411bd05_Provider">
    <vt:lpwstr>Varonis.Labeling</vt:lpwstr>
  </property>
  <property fmtid="{D5CDD505-2E9C-101B-9397-08002B2CF9AE}" pid="9" name="MSIP_Label_8460d26b-e0ab-4051-af3f-f83f6411bd05_ContentBits">
    <vt:lpwstr>0</vt:lpwstr>
  </property>
</Properties>
</file>