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3" r:id="rId5"/>
    <p:sldId id="264"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4E1C06-A68A-4FEA-9E03-71BABEEC18AF}">
          <p14:sldIdLst>
            <p14:sldId id="262"/>
          </p14:sldIdLst>
        </p14:section>
        <p14:section name="Two page version" id="{0832FC65-8C76-4FEF-A1E2-64327DA7F7D5}">
          <p14:sldIdLst>
            <p14:sldId id="258"/>
            <p14:sldId id="261"/>
            <p14:sldId id="263"/>
          </p14:sldIdLst>
        </p14:section>
        <p14:section name="One page version" id="{DAB64883-254F-490F-9A08-AE7A9821E088}">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8FD"/>
    <a:srgbClr val="545456"/>
    <a:srgbClr val="D3C9E0"/>
    <a:srgbClr val="54378D"/>
    <a:srgbClr val="454548"/>
    <a:srgbClr val="FFFFFF"/>
    <a:srgbClr val="000000"/>
    <a:srgbClr val="A996C5"/>
    <a:srgbClr val="E64B38"/>
    <a:srgbClr val="7F65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36"/>
    <p:restoredTop sz="94802" autoAdjust="0"/>
  </p:normalViewPr>
  <p:slideViewPr>
    <p:cSldViewPr snapToGrid="0">
      <p:cViewPr varScale="1">
        <p:scale>
          <a:sx n="53" d="100"/>
          <a:sy n="53" d="100"/>
        </p:scale>
        <p:origin x="2659"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r>
              <a:rPr lang="en-US" dirty="0"/>
              <a:t>To customize the table see instructions below.</a:t>
            </a:r>
          </a:p>
          <a:p>
            <a:r>
              <a:rPr lang="en-US" dirty="0"/>
              <a:t>Reminders for adjustments:</a:t>
            </a:r>
          </a:p>
          <a:p>
            <a:pPr marL="171450" indent="-171450">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buFont typeface="Arial" panose="020B0604020202020204" pitchFamily="34" charset="0"/>
              <a:buChar char="•"/>
            </a:pPr>
            <a:r>
              <a:rPr lang="en-US" dirty="0"/>
              <a:t>Adjusting benefit definitions is not approved.</a:t>
            </a:r>
          </a:p>
          <a:p>
            <a:pPr marL="171450" indent="-171450">
              <a:buFont typeface="Arial" panose="020B0604020202020204" pitchFamily="34" charset="0"/>
              <a:buChar char="•"/>
            </a:pPr>
            <a:r>
              <a:rPr lang="en-US" dirty="0"/>
              <a:t>Removing limits is not approved.</a:t>
            </a:r>
          </a:p>
          <a:p>
            <a:pPr marL="171450" indent="-171450">
              <a:buFont typeface="Arial" panose="020B0604020202020204" pitchFamily="34" charset="0"/>
              <a:buChar char="•"/>
            </a:pPr>
            <a:r>
              <a:rPr lang="en-US" dirty="0"/>
              <a:t>Removing the scannable QR codes which direct to the corresponding product guide is not approved.</a:t>
            </a:r>
          </a:p>
          <a:p>
            <a:pPr marL="171450" indent="-171450">
              <a:buFont typeface="Arial" panose="020B0604020202020204" pitchFamily="34" charset="0"/>
              <a:buChar char="•"/>
            </a:pPr>
            <a:r>
              <a:rPr lang="en-US" dirty="0"/>
              <a:t>Ensure the guide is coordinated to the state the company is </a:t>
            </a:r>
            <a:r>
              <a:rPr lang="en-US" dirty="0" err="1"/>
              <a:t>sitused</a:t>
            </a:r>
            <a:r>
              <a:rPr lang="en-US" dirty="0"/>
              <a:t> in before making adjustments.</a:t>
            </a:r>
          </a:p>
          <a:p>
            <a:endParaRPr lang="en-US" dirty="0"/>
          </a:p>
          <a:p>
            <a:r>
              <a:rPr lang="en-US" b="1" dirty="0"/>
              <a:t>Table customization instructions:</a:t>
            </a:r>
          </a:p>
          <a:p>
            <a:endParaRPr lang="en-US" dirty="0"/>
          </a:p>
          <a:p>
            <a:r>
              <a:rPr lang="en-US" dirty="0"/>
              <a:t>To remove a plan column: </a:t>
            </a:r>
          </a:p>
          <a:p>
            <a:endParaRPr lang="en-US" dirty="0"/>
          </a:p>
          <a:p>
            <a:r>
              <a:rPr lang="en-US" dirty="0"/>
              <a:t>1. hover over the plan columns (vertical) you want removed until you see a downward bold black arrow — click and the column should be fully selected and highlighted.</a:t>
            </a:r>
          </a:p>
          <a:p>
            <a:endParaRPr lang="en-US" dirty="0"/>
          </a:p>
          <a:p>
            <a:r>
              <a:rPr lang="en-US" dirty="0"/>
              <a:t>2. Right-click inside of that column and select "delete" &gt; "delete column" from the pop-up bar.</a:t>
            </a:r>
          </a:p>
          <a:p>
            <a:endParaRPr lang="en-US" dirty="0"/>
          </a:p>
          <a:p>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endParaRPr lang="en-US" dirty="0"/>
          </a:p>
          <a:p>
            <a:r>
              <a:rPr lang="en-US" dirty="0"/>
              <a:t>4. To make sure the table still looks good on the page, select the entire table, then go to the "Table layout" tab. Under "Table size" ensure that the width of the table is 7.5".</a:t>
            </a:r>
          </a:p>
          <a:p>
            <a:endParaRPr lang="en-US" dirty="0"/>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BB191-0513-553A-9329-C55C04D4A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18D20F-B594-CDD9-30BB-A55BCCA74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F94806-01FB-25D7-3025-38B77FC16A24}"/>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a:p>
            <a:endParaRPr lang="en-US" dirty="0"/>
          </a:p>
        </p:txBody>
      </p:sp>
      <p:sp>
        <p:nvSpPr>
          <p:cNvPr id="4" name="Slide Number Placeholder 3">
            <a:extLst>
              <a:ext uri="{FF2B5EF4-FFF2-40B4-BE49-F238E27FC236}">
                <a16:creationId xmlns:a16="http://schemas.microsoft.com/office/drawing/2014/main" id="{90542F43-F006-FF2B-52DD-7AED7EB176FB}"/>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353049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1362831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6EA299F-E17A-10FF-B197-615EDC5A27E5}"/>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E4EEF49-1312-6A1F-CA62-C2778C90F084}"/>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09B3C242-9147-863E-1C36-121312CA1AE2}"/>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926143FA-75A3-2352-6CBD-75314D2C3E25}"/>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5040BE7F-ED35-06E0-0485-A5E88E1D226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A89DE9C6-7DE2-4F82-7DD8-D9812B749AEF}"/>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4F9A0122-B211-56D6-C7AF-8E1A4C536643}"/>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2FB1487F-ABF1-495C-3794-F9318D5B46E1}"/>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28FC1EC2-D86F-3FF1-740A-23CA9E3F359C}"/>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8132F964-BEE6-3EA4-7E72-88034C5E15DE}"/>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9964B521-ADE1-37C4-43EA-0FE64C28AD61}"/>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C58816D1-4D1F-97A5-8833-4D995407D1C8}"/>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97C814CD-3553-122F-3A98-1EC5AFE70141}"/>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899B16FA-AEE4-82D7-31EB-8CFBC257AEB1}"/>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GB-Ins-Enrollment-Guide-KY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7829825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56840B-6311-1643-70BD-2307BD61DC1C}"/>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451AAA7-F077-4081-698F-DED757315866}"/>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7B9BBF66-9452-52E1-1226-6069C1C4B666}"/>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B6FDD96B-867A-9164-70D7-061DF377077A}"/>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814199E6-2021-B4AC-D20A-A7CF5E9EC8B6}"/>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E6FBE617-856E-413F-428E-F64279289299}"/>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C1F15E08-04EB-4995-5BCE-0943DE01D982}"/>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C0EA2B1B-0F13-9A7C-39C4-DD375E180FB6}"/>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5D8AF5D7-7EEC-B78B-77A1-871B1C720520}"/>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336A28B4-822F-E05B-7959-1C574A954225}"/>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4582E574-0317-09A9-7907-FF1D2BAD7906}"/>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3863103E-A941-9731-B625-58DD6C8B1D74}"/>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9A059975-5A9A-E69F-4D34-1E5C8AE6E395}"/>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F818C8D-E9FD-3BB6-2E82-7AB9A315A421}"/>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GB-Ins-Enrollment-Guide-KY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03F6BFB-26EA-B928-9D63-FC9BE456A54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GB-Ins-Enrollment-Guide-KY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DEF20C-776E-B884-BAEB-608CC261BE9B}"/>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F781AE8D-A93D-0A90-7F15-F51CFF397591}"/>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GB-Ins-Enrollment-Guide-KY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414C93F-25C5-BDA1-07F4-36F0F8C725DE}"/>
              </a:ext>
            </a:extLst>
          </p:cNvPr>
          <p:cNvGraphicFramePr>
            <a:graphicFrameLocks noGrp="1"/>
          </p:cNvGraphicFramePr>
          <p:nvPr>
            <p:extLst>
              <p:ext uri="{D42A27DB-BD31-4B8C-83A1-F6EECF244321}">
                <p14:modId xmlns:p14="http://schemas.microsoft.com/office/powerpoint/2010/main" val="2610818496"/>
              </p:ext>
            </p:extLst>
          </p:nvPr>
        </p:nvGraphicFramePr>
        <p:xfrm>
          <a:off x="457200" y="445992"/>
          <a:ext cx="6862002" cy="8269611"/>
        </p:xfrm>
        <a:graphic>
          <a:graphicData uri="http://schemas.openxmlformats.org/drawingml/2006/table">
            <a:tbl>
              <a:tblPr firstRow="1" bandRow="1"/>
              <a:tblGrid>
                <a:gridCol w="4754880">
                  <a:extLst>
                    <a:ext uri="{9D8B030D-6E8A-4147-A177-3AD203B41FA5}">
                      <a16:colId xmlns:a16="http://schemas.microsoft.com/office/drawing/2014/main" val="463931578"/>
                    </a:ext>
                  </a:extLst>
                </a:gridCol>
                <a:gridCol w="351187">
                  <a:extLst>
                    <a:ext uri="{9D8B030D-6E8A-4147-A177-3AD203B41FA5}">
                      <a16:colId xmlns:a16="http://schemas.microsoft.com/office/drawing/2014/main" val="617857949"/>
                    </a:ext>
                  </a:extLst>
                </a:gridCol>
                <a:gridCol w="351187">
                  <a:extLst>
                    <a:ext uri="{9D8B030D-6E8A-4147-A177-3AD203B41FA5}">
                      <a16:colId xmlns:a16="http://schemas.microsoft.com/office/drawing/2014/main" val="2884748504"/>
                    </a:ext>
                  </a:extLst>
                </a:gridCol>
                <a:gridCol w="351187">
                  <a:extLst>
                    <a:ext uri="{9D8B030D-6E8A-4147-A177-3AD203B41FA5}">
                      <a16:colId xmlns:a16="http://schemas.microsoft.com/office/drawing/2014/main" val="1562941862"/>
                    </a:ext>
                  </a:extLst>
                </a:gridCol>
                <a:gridCol w="351187">
                  <a:extLst>
                    <a:ext uri="{9D8B030D-6E8A-4147-A177-3AD203B41FA5}">
                      <a16:colId xmlns:a16="http://schemas.microsoft.com/office/drawing/2014/main" val="3441182884"/>
                    </a:ext>
                  </a:extLst>
                </a:gridCol>
                <a:gridCol w="351187">
                  <a:extLst>
                    <a:ext uri="{9D8B030D-6E8A-4147-A177-3AD203B41FA5}">
                      <a16:colId xmlns:a16="http://schemas.microsoft.com/office/drawing/2014/main" val="1783301157"/>
                    </a:ext>
                  </a:extLst>
                </a:gridCol>
                <a:gridCol w="351187">
                  <a:extLst>
                    <a:ext uri="{9D8B030D-6E8A-4147-A177-3AD203B41FA5}">
                      <a16:colId xmlns:a16="http://schemas.microsoft.com/office/drawing/2014/main" val="3527096778"/>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25"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Emergent </a:t>
                      </a:r>
                    </a:p>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Plus</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25" b="1" i="0" u="none" strike="noStrike" dirty="0">
                          <a:solidFill>
                            <a:srgbClr val="FFFFFF"/>
                          </a:solidFill>
                          <a:effectLst/>
                          <a:latin typeface="Poppins" pitchFamily="2" charset="77"/>
                          <a:cs typeface="Poppins" pitchFamily="2" charset="77"/>
                        </a:rPr>
                        <a:t>Emergent Premier</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25" b="1" i="0" u="none" strike="noStrike" dirty="0">
                          <a:solidFill>
                            <a:srgbClr val="FFFFFF"/>
                          </a:solidFill>
                          <a:effectLst/>
                          <a:latin typeface="Poppins" pitchFamily="2" charset="77"/>
                          <a:cs typeface="Poppins" pitchFamily="2" charset="77"/>
                        </a:rPr>
                        <a:t>Platinum</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725"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Minor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Sick While Away From Home Expense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Post-Admission Continued Care Transport Protection</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Patient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being discharged from the hospital following an emergency more than 100 miles from home, MASA will arrange and pay for your commercial flight back home.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Companion Emergency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related to having a companion ride with you during emergency transport.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Hospital Visitor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you’re hospitalized more than 100 miles away from home, MASA will arrange and pay for round-trip air travel for someone you choose to be with you.</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Vehicle &amp; RV Return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vehicle or RV is left unattended after an ambulance transport, MASA will help arrange and pay to get it back to your home or rental location.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Organ Retrieval &amp; Organ Recipient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MASA will reimburse eligible out-of-pocket expenses to transport an organ needed for your transplant. If you need an organ transplant, MASA will help arrange and pay for your flight to the airport closest to where the surgery will take place.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25"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25"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25" b="1" i="0" u="none" strike="noStrike" dirty="0">
                          <a:solidFill>
                            <a:srgbClr val="545456"/>
                          </a:solidFill>
                          <a:effectLst/>
                          <a:latin typeface="Poppins" pitchFamily="2" charset="77"/>
                          <a:cs typeface="Poppins" pitchFamily="2" charset="77"/>
                        </a:rPr>
                        <a: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lnSpc>
                          <a:spcPct val="125000"/>
                        </a:lnSpc>
                        <a:spcAft>
                          <a:spcPts val="0"/>
                        </a:spcAft>
                        <a:buNone/>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25"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25"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25"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25"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725"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06DA4BE7-30A6-C1B9-3EF7-06E9A9C0CBA6}"/>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F0065-8B54-EBDE-740C-0CA666E10AA8}"/>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9883BA-1E37-9AAA-B0FC-F7392C80AE30}"/>
              </a:ext>
            </a:extLst>
          </p:cNvPr>
          <p:cNvGraphicFramePr>
            <a:graphicFrameLocks noGrp="1"/>
          </p:cNvGraphicFramePr>
          <p:nvPr>
            <p:extLst>
              <p:ext uri="{D42A27DB-BD31-4B8C-83A1-F6EECF244321}">
                <p14:modId xmlns:p14="http://schemas.microsoft.com/office/powerpoint/2010/main" val="600926086"/>
              </p:ext>
            </p:extLst>
          </p:nvPr>
        </p:nvGraphicFramePr>
        <p:xfrm>
          <a:off x="457200" y="445992"/>
          <a:ext cx="6666058" cy="3614928"/>
        </p:xfrm>
        <a:graphic>
          <a:graphicData uri="http://schemas.openxmlformats.org/drawingml/2006/table">
            <a:tbl>
              <a:tblPr firstRow="1" bandRow="1"/>
              <a:tblGrid>
                <a:gridCol w="4138054">
                  <a:extLst>
                    <a:ext uri="{9D8B030D-6E8A-4147-A177-3AD203B41FA5}">
                      <a16:colId xmlns:a16="http://schemas.microsoft.com/office/drawing/2014/main" val="463931578"/>
                    </a:ext>
                  </a:extLst>
                </a:gridCol>
                <a:gridCol w="421334">
                  <a:extLst>
                    <a:ext uri="{9D8B030D-6E8A-4147-A177-3AD203B41FA5}">
                      <a16:colId xmlns:a16="http://schemas.microsoft.com/office/drawing/2014/main" val="617857949"/>
                    </a:ext>
                  </a:extLst>
                </a:gridCol>
                <a:gridCol w="421334">
                  <a:extLst>
                    <a:ext uri="{9D8B030D-6E8A-4147-A177-3AD203B41FA5}">
                      <a16:colId xmlns:a16="http://schemas.microsoft.com/office/drawing/2014/main" val="2611069059"/>
                    </a:ext>
                  </a:extLst>
                </a:gridCol>
                <a:gridCol w="421334">
                  <a:extLst>
                    <a:ext uri="{9D8B030D-6E8A-4147-A177-3AD203B41FA5}">
                      <a16:colId xmlns:a16="http://schemas.microsoft.com/office/drawing/2014/main" val="1562941862"/>
                    </a:ext>
                  </a:extLst>
                </a:gridCol>
                <a:gridCol w="421334">
                  <a:extLst>
                    <a:ext uri="{9D8B030D-6E8A-4147-A177-3AD203B41FA5}">
                      <a16:colId xmlns:a16="http://schemas.microsoft.com/office/drawing/2014/main" val="824550170"/>
                    </a:ext>
                  </a:extLst>
                </a:gridCol>
                <a:gridCol w="421334">
                  <a:extLst>
                    <a:ext uri="{9D8B030D-6E8A-4147-A177-3AD203B41FA5}">
                      <a16:colId xmlns:a16="http://schemas.microsoft.com/office/drawing/2014/main" val="1783301157"/>
                    </a:ext>
                  </a:extLst>
                </a:gridCol>
                <a:gridCol w="421334">
                  <a:extLst>
                    <a:ext uri="{9D8B030D-6E8A-4147-A177-3AD203B41FA5}">
                      <a16:colId xmlns:a16="http://schemas.microsoft.com/office/drawing/2014/main" val="2323088756"/>
                    </a:ext>
                  </a:extLst>
                </a:gridCol>
              </a:tblGrid>
              <a:tr h="384048">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Indemnity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Indemnity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cs typeface="Poppins" pitchFamily="2" charset="77"/>
                        </a:rPr>
                        <a:t>Emergent Gold</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8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per claim, limit 2 pp/yr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$8</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$10</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DA93EDCB-0B6B-F879-49A2-218967350638}"/>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4" name="TextBox 3">
            <a:extLst>
              <a:ext uri="{FF2B5EF4-FFF2-40B4-BE49-F238E27FC236}">
                <a16:creationId xmlns:a16="http://schemas.microsoft.com/office/drawing/2014/main" id="{C5854C67-9AA2-0C38-262F-27635A49C3A7}"/>
              </a:ext>
            </a:extLst>
          </p:cNvPr>
          <p:cNvSpPr txBox="1"/>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34854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6CAE3E7-A51C-8483-55ED-96E0345CBD87}"/>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21C9F6AD-85B1-1D5E-0EC1-A8591693F547}"/>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graphicFrame>
        <p:nvGraphicFramePr>
          <p:cNvPr id="12" name="Table 11">
            <a:extLst>
              <a:ext uri="{FF2B5EF4-FFF2-40B4-BE49-F238E27FC236}">
                <a16:creationId xmlns:a16="http://schemas.microsoft.com/office/drawing/2014/main" id="{3CC0EA90-C441-B3B8-3B2A-66022801AF01}"/>
              </a:ext>
            </a:extLst>
          </p:cNvPr>
          <p:cNvGraphicFramePr>
            <a:graphicFrameLocks noGrp="1"/>
          </p:cNvGraphicFramePr>
          <p:nvPr>
            <p:extLst>
              <p:ext uri="{D42A27DB-BD31-4B8C-83A1-F6EECF244321}">
                <p14:modId xmlns:p14="http://schemas.microsoft.com/office/powerpoint/2010/main" val="4164226489"/>
              </p:ext>
            </p:extLst>
          </p:nvPr>
        </p:nvGraphicFramePr>
        <p:xfrm>
          <a:off x="2259105" y="2175605"/>
          <a:ext cx="5037126"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7081">
                  <a:extLst>
                    <a:ext uri="{9D8B030D-6E8A-4147-A177-3AD203B41FA5}">
                      <a16:colId xmlns:a16="http://schemas.microsoft.com/office/drawing/2014/main" val="617857949"/>
                    </a:ext>
                  </a:extLst>
                </a:gridCol>
                <a:gridCol w="367081">
                  <a:extLst>
                    <a:ext uri="{9D8B030D-6E8A-4147-A177-3AD203B41FA5}">
                      <a16:colId xmlns:a16="http://schemas.microsoft.com/office/drawing/2014/main" val="4217202359"/>
                    </a:ext>
                  </a:extLst>
                </a:gridCol>
                <a:gridCol w="367081">
                  <a:extLst>
                    <a:ext uri="{9D8B030D-6E8A-4147-A177-3AD203B41FA5}">
                      <a16:colId xmlns:a16="http://schemas.microsoft.com/office/drawing/2014/main" val="1562941862"/>
                    </a:ext>
                  </a:extLst>
                </a:gridCol>
                <a:gridCol w="367081">
                  <a:extLst>
                    <a:ext uri="{9D8B030D-6E8A-4147-A177-3AD203B41FA5}">
                      <a16:colId xmlns:a16="http://schemas.microsoft.com/office/drawing/2014/main" val="2877754916"/>
                    </a:ext>
                  </a:extLst>
                </a:gridCol>
                <a:gridCol w="367081">
                  <a:extLst>
                    <a:ext uri="{9D8B030D-6E8A-4147-A177-3AD203B41FA5}">
                      <a16:colId xmlns:a16="http://schemas.microsoft.com/office/drawing/2014/main" val="1783301157"/>
                    </a:ext>
                  </a:extLst>
                </a:gridCol>
                <a:gridCol w="367081">
                  <a:extLst>
                    <a:ext uri="{9D8B030D-6E8A-4147-A177-3AD203B41FA5}">
                      <a16:colId xmlns:a16="http://schemas.microsoft.com/office/drawing/2014/main" val="864040251"/>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Emergent 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cs typeface="Poppins" pitchFamily="2" charset="77"/>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algn="l" fontAlgn="t">
                        <a:buNone/>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8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8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4" name="TextBox 13">
            <a:extLst>
              <a:ext uri="{FF2B5EF4-FFF2-40B4-BE49-F238E27FC236}">
                <a16:creationId xmlns:a16="http://schemas.microsoft.com/office/drawing/2014/main" id="{EA9CFDB7-A26A-331A-D7CC-F4A13D604A7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5" name="TextBox 14">
            <a:extLst>
              <a:ext uri="{FF2B5EF4-FFF2-40B4-BE49-F238E27FC236}">
                <a16:creationId xmlns:a16="http://schemas.microsoft.com/office/drawing/2014/main" id="{90C9B9F8-393C-FA7C-3270-CE269D40EA62}"/>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6" name="TextBox 15">
            <a:extLst>
              <a:ext uri="{FF2B5EF4-FFF2-40B4-BE49-F238E27FC236}">
                <a16:creationId xmlns:a16="http://schemas.microsoft.com/office/drawing/2014/main" id="{E663348E-AB52-A1D4-1EB2-8A0098AF2BDD}"/>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17" name="Picture 16" descr="MASA Access">
            <a:extLst>
              <a:ext uri="{FF2B5EF4-FFF2-40B4-BE49-F238E27FC236}">
                <a16:creationId xmlns:a16="http://schemas.microsoft.com/office/drawing/2014/main" id="{83BEF524-BD2B-B207-55E9-4A3C013EF83F}"/>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
        <p:nvSpPr>
          <p:cNvPr id="2" name="TextBox 1">
            <a:extLst>
              <a:ext uri="{FF2B5EF4-FFF2-40B4-BE49-F238E27FC236}">
                <a16:creationId xmlns:a16="http://schemas.microsoft.com/office/drawing/2014/main" id="{58C771F4-B72A-A9BA-279B-46D5421F6A3A}"/>
              </a:ext>
            </a:extLst>
          </p:cNvPr>
          <p:cNvSpPr txBox="1"/>
          <p:nvPr/>
        </p:nvSpPr>
        <p:spPr>
          <a:xfrm>
            <a:off x="451597" y="6596571"/>
            <a:ext cx="1533395" cy="2092881"/>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80046839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1802</TotalTime>
  <Words>2449</Words>
  <Application>Microsoft Office PowerPoint</Application>
  <PresentationFormat>Custom</PresentationFormat>
  <Paragraphs>256</Paragraphs>
  <Slides>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11</cp:revision>
  <cp:lastPrinted>2026-03-25T14:43:42Z</cp:lastPrinted>
  <dcterms:created xsi:type="dcterms:W3CDTF">2024-03-14T18:51:59Z</dcterms:created>
  <dcterms:modified xsi:type="dcterms:W3CDTF">2026-08-28T22:46:13Z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