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 id="263"/>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01"/>
    <p:restoredTop sz="94802" autoAdjust="0"/>
  </p:normalViewPr>
  <p:slideViewPr>
    <p:cSldViewPr snapToGrid="0">
      <p:cViewPr varScale="1">
        <p:scale>
          <a:sx n="53" d="100"/>
          <a:sy n="53" d="100"/>
        </p:scale>
        <p:origin x="2347"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customize the table see instructions below.</a:t>
            </a:r>
          </a:p>
          <a:p>
            <a:r>
              <a:rPr lang="en-US" dirty="0"/>
              <a:t>Reminders for adjustments:</a:t>
            </a:r>
          </a:p>
          <a:p>
            <a:pPr marL="171450" indent="-171450">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buFont typeface="Arial" panose="020B0604020202020204" pitchFamily="34" charset="0"/>
              <a:buChar char="•"/>
            </a:pPr>
            <a:r>
              <a:rPr lang="en-US" dirty="0"/>
              <a:t>Adjusting benefit definitions is not approved.</a:t>
            </a:r>
          </a:p>
          <a:p>
            <a:pPr marL="171450" indent="-171450">
              <a:buFont typeface="Arial" panose="020B0604020202020204" pitchFamily="34" charset="0"/>
              <a:buChar char="•"/>
            </a:pPr>
            <a:r>
              <a:rPr lang="en-US" dirty="0"/>
              <a:t>Removing limits </a:t>
            </a:r>
            <a:r>
              <a:rPr lang="en-US" b="1" dirty="0"/>
              <a:t>is not approved.</a:t>
            </a:r>
          </a:p>
          <a:p>
            <a:pPr marL="171450" indent="-171450">
              <a:buFont typeface="Arial" panose="020B0604020202020204" pitchFamily="34" charset="0"/>
              <a:buChar char="•"/>
            </a:pPr>
            <a:r>
              <a:rPr lang="en-US" dirty="0"/>
              <a:t>Removing the scannable QR codes which direct to the corresponding product guide is not approved.</a:t>
            </a:r>
          </a:p>
          <a:p>
            <a:pPr marL="171450" indent="-171450">
              <a:buFont typeface="Arial" panose="020B0604020202020204" pitchFamily="34" charset="0"/>
              <a:buChar char="•"/>
            </a:pPr>
            <a:r>
              <a:rPr lang="en-US" dirty="0"/>
              <a:t>Ensure the guide is coordinated to the state the company is </a:t>
            </a:r>
            <a:r>
              <a:rPr lang="en-US" dirty="0" err="1"/>
              <a:t>sitused</a:t>
            </a:r>
            <a:r>
              <a:rPr lang="en-US" dirty="0"/>
              <a:t> in before making adjustments.</a:t>
            </a:r>
          </a:p>
          <a:p>
            <a:endParaRPr lang="en-US" dirty="0"/>
          </a:p>
          <a:p>
            <a:r>
              <a:rPr lang="en-US" b="1" dirty="0"/>
              <a:t>Table customization instructions:</a:t>
            </a:r>
          </a:p>
          <a:p>
            <a:endParaRPr lang="en-US" dirty="0"/>
          </a:p>
          <a:p>
            <a:r>
              <a:rPr lang="en-US" dirty="0"/>
              <a:t>To remove a plan column: </a:t>
            </a:r>
          </a:p>
          <a:p>
            <a:endParaRPr lang="en-US" dirty="0"/>
          </a:p>
          <a:p>
            <a:r>
              <a:rPr lang="en-US" dirty="0"/>
              <a:t>1. Hover over the plan columns (vertical) you want removed until you see a downward bold black arrow — click and the column should be fully selected and highlighted.</a:t>
            </a:r>
          </a:p>
          <a:p>
            <a:endParaRPr lang="en-US" dirty="0"/>
          </a:p>
          <a:p>
            <a:r>
              <a:rPr lang="en-US" dirty="0"/>
              <a:t>2. Right-click inside of that column and select "delete" &gt; "delete column" from the pop-up bar.</a:t>
            </a:r>
          </a:p>
          <a:p>
            <a:endParaRPr lang="en-US" dirty="0"/>
          </a:p>
          <a:p>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endParaRPr lang="en-US" dirty="0"/>
          </a:p>
          <a:p>
            <a:r>
              <a:rPr lang="en-US" dirty="0"/>
              <a:t>4. To make sure the table still looks good on the page, select the entire table, then go to the "Table layout" tab. Under "Table size" ensure that the width of the table is 5".</a:t>
            </a:r>
          </a:p>
          <a:p>
            <a:endParaRPr lang="en-US" dirty="0"/>
          </a:p>
          <a:p>
            <a:r>
              <a:rPr lang="en-US" b="1" dirty="0"/>
              <a:t>Follow a similar pattern to add columns and plans. Be sure to copy and paste exactly from existing columns—QR codes are tied to the plan.</a:t>
            </a:r>
          </a:p>
          <a:p>
            <a:endParaRPr lang="en-US" dirty="0"/>
          </a:p>
          <a:p>
            <a:r>
              <a:rPr lang="en-US" dirty="0"/>
              <a:t>Don’t forget to fill in the colorful box on the left with the enrollment site information. This is also removable if you prefer.</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GB-Ins-Enrollment-Guide-MD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GB-Ins-Enrollment-Guide-MD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GB-Ins-Enrollment-Guide-MD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GB-Ins-Enrollment-Guide-MD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3603257284"/>
              </p:ext>
            </p:extLst>
          </p:nvPr>
        </p:nvGraphicFramePr>
        <p:xfrm>
          <a:off x="457200" y="445992"/>
          <a:ext cx="6858002" cy="8269611"/>
        </p:xfrm>
        <a:graphic>
          <a:graphicData uri="http://schemas.openxmlformats.org/drawingml/2006/table">
            <a:tbl>
              <a:tblPr firstRow="1" bandRow="1"/>
              <a:tblGrid>
                <a:gridCol w="4832510">
                  <a:extLst>
                    <a:ext uri="{9D8B030D-6E8A-4147-A177-3AD203B41FA5}">
                      <a16:colId xmlns:a16="http://schemas.microsoft.com/office/drawing/2014/main" val="463931578"/>
                    </a:ext>
                  </a:extLst>
                </a:gridCol>
                <a:gridCol w="322135">
                  <a:extLst>
                    <a:ext uri="{9D8B030D-6E8A-4147-A177-3AD203B41FA5}">
                      <a16:colId xmlns:a16="http://schemas.microsoft.com/office/drawing/2014/main" val="617857949"/>
                    </a:ext>
                  </a:extLst>
                </a:gridCol>
                <a:gridCol w="322135">
                  <a:extLst>
                    <a:ext uri="{9D8B030D-6E8A-4147-A177-3AD203B41FA5}">
                      <a16:colId xmlns:a16="http://schemas.microsoft.com/office/drawing/2014/main" val="1121900027"/>
                    </a:ext>
                  </a:extLst>
                </a:gridCol>
                <a:gridCol w="322135">
                  <a:extLst>
                    <a:ext uri="{9D8B030D-6E8A-4147-A177-3AD203B41FA5}">
                      <a16:colId xmlns:a16="http://schemas.microsoft.com/office/drawing/2014/main" val="1562941862"/>
                    </a:ext>
                  </a:extLst>
                </a:gridCol>
                <a:gridCol w="322135">
                  <a:extLst>
                    <a:ext uri="{9D8B030D-6E8A-4147-A177-3AD203B41FA5}">
                      <a16:colId xmlns:a16="http://schemas.microsoft.com/office/drawing/2014/main" val="1976302865"/>
                    </a:ext>
                  </a:extLst>
                </a:gridCol>
                <a:gridCol w="368476">
                  <a:extLst>
                    <a:ext uri="{9D8B030D-6E8A-4147-A177-3AD203B41FA5}">
                      <a16:colId xmlns:a16="http://schemas.microsoft.com/office/drawing/2014/main" val="1783301157"/>
                    </a:ext>
                  </a:extLst>
                </a:gridCol>
                <a:gridCol w="368476">
                  <a:extLst>
                    <a:ext uri="{9D8B030D-6E8A-4147-A177-3AD203B41FA5}">
                      <a16:colId xmlns:a16="http://schemas.microsoft.com/office/drawing/2014/main" val="836761571"/>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150215">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255D8963-586E-24F2-E1CF-FF487DEE11D7}"/>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60FD0D-010A-EA37-0358-CD3A5335C4A9}"/>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5" name="Table 4">
            <a:extLst>
              <a:ext uri="{FF2B5EF4-FFF2-40B4-BE49-F238E27FC236}">
                <a16:creationId xmlns:a16="http://schemas.microsoft.com/office/drawing/2014/main" id="{970EA998-B37A-D246-812B-94700000B4CC}"/>
              </a:ext>
            </a:extLst>
          </p:cNvPr>
          <p:cNvGraphicFramePr>
            <a:graphicFrameLocks noGrp="1"/>
          </p:cNvGraphicFramePr>
          <p:nvPr>
            <p:extLst>
              <p:ext uri="{D42A27DB-BD31-4B8C-83A1-F6EECF244321}">
                <p14:modId xmlns:p14="http://schemas.microsoft.com/office/powerpoint/2010/main" val="3148197486"/>
              </p:ext>
            </p:extLst>
          </p:nvPr>
        </p:nvGraphicFramePr>
        <p:xfrm>
          <a:off x="457200" y="445992"/>
          <a:ext cx="6858000" cy="3535680"/>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563F56B0-3075-08D7-84D5-C3237FCF6DB1}"/>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21" name="Table 20">
            <a:extLst>
              <a:ext uri="{FF2B5EF4-FFF2-40B4-BE49-F238E27FC236}">
                <a16:creationId xmlns:a16="http://schemas.microsoft.com/office/drawing/2014/main" id="{9671860E-F78D-EC36-918C-A14A99728E8F}"/>
              </a:ext>
            </a:extLst>
          </p:cNvPr>
          <p:cNvGraphicFramePr>
            <a:graphicFrameLocks noGrp="1"/>
          </p:cNvGraphicFramePr>
          <p:nvPr>
            <p:extLst>
              <p:ext uri="{D42A27DB-BD31-4B8C-83A1-F6EECF244321}">
                <p14:modId xmlns:p14="http://schemas.microsoft.com/office/powerpoint/2010/main" val="4077309645"/>
              </p:ext>
            </p:extLst>
          </p:nvPr>
        </p:nvGraphicFramePr>
        <p:xfrm>
          <a:off x="2259105" y="2175605"/>
          <a:ext cx="5037126"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4080390023"/>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1101103120"/>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2208499071"/>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5" name="TextBox 4">
            <a:extLst>
              <a:ext uri="{FF2B5EF4-FFF2-40B4-BE49-F238E27FC236}">
                <a16:creationId xmlns:a16="http://schemas.microsoft.com/office/drawing/2014/main" id="{E75F6580-FC75-D18B-A650-B5C5DB598C80}"/>
              </a:ext>
            </a:extLst>
          </p:cNvPr>
          <p:cNvSpPr txBox="1">
            <a:spLocks noGrp="1" noRot="1" noMove="1" noResize="1" noEditPoints="1" noAdjustHandles="1" noChangeArrowheads="1" noChangeShapeType="1"/>
          </p:cNvSpPr>
          <p:nvPr/>
        </p:nvSpPr>
        <p:spPr>
          <a:xfrm>
            <a:off x="451597" y="6596571"/>
            <a:ext cx="1533395" cy="2092881"/>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1776</TotalTime>
  <Words>2517</Words>
  <Application>Microsoft Office PowerPoint</Application>
  <PresentationFormat>Custom</PresentationFormat>
  <Paragraphs>263</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14</cp:revision>
  <cp:lastPrinted>2026-03-25T14:43:42Z</cp:lastPrinted>
  <dcterms:created xsi:type="dcterms:W3CDTF">2024-03-14T18:51:59Z</dcterms:created>
  <dcterms:modified xsi:type="dcterms:W3CDTF">2026-08-28T22:45:23Z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