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7"/>
  </p:notesMasterIdLst>
  <p:handoutMasterIdLst>
    <p:handoutMasterId r:id="rId8"/>
  </p:handoutMasterIdLst>
  <p:sldIdLst>
    <p:sldId id="262" r:id="rId2"/>
    <p:sldId id="258" r:id="rId3"/>
    <p:sldId id="261" r:id="rId4"/>
    <p:sldId id="263" r:id="rId5"/>
    <p:sldId id="264" r:id="rId6"/>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F98EE70-624E-4E01-A646-D33249741A07}">
          <p14:sldIdLst>
            <p14:sldId id="262"/>
          </p14:sldIdLst>
        </p14:section>
        <p14:section name="Two page version" id="{59108759-BD28-4C85-8F7F-6CE3D51459F9}">
          <p14:sldIdLst>
            <p14:sldId id="258"/>
            <p14:sldId id="261"/>
            <p14:sldId id="263"/>
          </p14:sldIdLst>
        </p14:section>
        <p14:section name="One page version" id="{4EA2D481-D3F0-4A76-B2F6-70E0C47CD23D}">
          <p14:sldIdLst>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8FD"/>
    <a:srgbClr val="545456"/>
    <a:srgbClr val="D3C9E0"/>
    <a:srgbClr val="54378D"/>
    <a:srgbClr val="454548"/>
    <a:srgbClr val="FFFFFF"/>
    <a:srgbClr val="000000"/>
    <a:srgbClr val="A996C5"/>
    <a:srgbClr val="E64B38"/>
    <a:srgbClr val="7F65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60"/>
    <p:restoredTop sz="94825" autoAdjust="0"/>
  </p:normalViewPr>
  <p:slideViewPr>
    <p:cSldViewPr snapToGrid="0">
      <p:cViewPr varScale="1">
        <p:scale>
          <a:sx n="53" d="100"/>
          <a:sy n="53" d="100"/>
        </p:scale>
        <p:origin x="2381" y="77"/>
      </p:cViewPr>
      <p:guideLst/>
    </p:cSldViewPr>
  </p:slideViewPr>
  <p:notesTextViewPr>
    <p:cViewPr>
      <p:scale>
        <a:sx n="1" d="1"/>
        <a:sy n="1" d="1"/>
      </p:scale>
      <p:origin x="0" y="0"/>
    </p:cViewPr>
  </p:notesTextViewPr>
  <p:notesViewPr>
    <p:cSldViewPr snapToGrid="0">
      <p:cViewPr varScale="1">
        <p:scale>
          <a:sx n="55" d="100"/>
          <a:sy n="55" d="100"/>
        </p:scale>
        <p:origin x="2501"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a:p>
        </p:txBody>
      </p:sp>
    </p:spTree>
    <p:extLst>
      <p:ext uri="{BB962C8B-B14F-4D97-AF65-F5344CB8AC3E}">
        <p14:creationId xmlns:p14="http://schemas.microsoft.com/office/powerpoint/2010/main" val="1774341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a:p>
        </p:txBody>
      </p:sp>
    </p:spTree>
    <p:extLst>
      <p:ext uri="{BB962C8B-B14F-4D97-AF65-F5344CB8AC3E}">
        <p14:creationId xmlns:p14="http://schemas.microsoft.com/office/powerpoint/2010/main" val="305670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BB191-0513-553A-9329-C55C04D4A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8D20F-B594-CDD9-30BB-A55BCCA749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F94806-01FB-25D7-3025-38B77FC16A24}"/>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90542F43-F006-FF2B-52DD-7AED7EB176FB}"/>
              </a:ext>
            </a:extLst>
          </p:cNvPr>
          <p:cNvSpPr>
            <a:spLocks noGrp="1"/>
          </p:cNvSpPr>
          <p:nvPr>
            <p:ph type="sldNum" sz="quarter" idx="5"/>
          </p:nvPr>
        </p:nvSpPr>
        <p:spPr/>
        <p:txBody>
          <a:bodyPr/>
          <a:lstStyle/>
          <a:p>
            <a:fld id="{6ECBB824-6677-4AEB-8D96-7E9C84DD084F}" type="slidenum">
              <a:rPr lang="en-US" smtClean="0"/>
              <a:t>4</a:t>
            </a:fld>
            <a:endParaRPr lang="en-US"/>
          </a:p>
        </p:txBody>
      </p:sp>
    </p:spTree>
    <p:extLst>
      <p:ext uri="{BB962C8B-B14F-4D97-AF65-F5344CB8AC3E}">
        <p14:creationId xmlns:p14="http://schemas.microsoft.com/office/powerpoint/2010/main" val="353049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p:cNvSpPr>
            <a:spLocks noGrp="1"/>
          </p:cNvSpPr>
          <p:nvPr>
            <p:ph type="sldNum" sz="quarter" idx="5"/>
          </p:nvPr>
        </p:nvSpPr>
        <p:spPr/>
        <p:txBody>
          <a:bodyPr/>
          <a:lstStyle/>
          <a:p>
            <a:fld id="{6ECBB824-6677-4AEB-8D96-7E9C84DD084F}" type="slidenum">
              <a:rPr lang="en-US" smtClean="0"/>
              <a:t>5</a:t>
            </a:fld>
            <a:endParaRPr lang="en-US"/>
          </a:p>
        </p:txBody>
      </p:sp>
    </p:spTree>
    <p:extLst>
      <p:ext uri="{BB962C8B-B14F-4D97-AF65-F5344CB8AC3E}">
        <p14:creationId xmlns:p14="http://schemas.microsoft.com/office/powerpoint/2010/main" val="25592470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age layou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217A68E-A154-36CF-542F-7451CB0B4727}"/>
              </a:ext>
            </a:extLst>
          </p:cNvPr>
          <p:cNvCxnSpPr>
            <a:stCxn id="17" idx="6"/>
            <a:endCxn id="2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233DEA5-6AAB-FA73-21A5-0560FE8168D4}"/>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4" name="TextBox 3">
            <a:extLst>
              <a:ext uri="{FF2B5EF4-FFF2-40B4-BE49-F238E27FC236}">
                <a16:creationId xmlns:a16="http://schemas.microsoft.com/office/drawing/2014/main" id="{B0A3574D-7470-1735-FE7E-52A828665E09}"/>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5" name="TextBox 4">
            <a:extLst>
              <a:ext uri="{FF2B5EF4-FFF2-40B4-BE49-F238E27FC236}">
                <a16:creationId xmlns:a16="http://schemas.microsoft.com/office/drawing/2014/main" id="{1D975549-0E1D-E194-9E8C-80179769FF15}"/>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17" name="Oval 16">
            <a:extLst>
              <a:ext uri="{FF2B5EF4-FFF2-40B4-BE49-F238E27FC236}">
                <a16:creationId xmlns:a16="http://schemas.microsoft.com/office/drawing/2014/main" id="{A138A6BF-38F1-7024-275C-FDB2445C484B}"/>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18" name="TextBox 17">
            <a:extLst>
              <a:ext uri="{FF2B5EF4-FFF2-40B4-BE49-F238E27FC236}">
                <a16:creationId xmlns:a16="http://schemas.microsoft.com/office/drawing/2014/main" id="{0C5F52D5-68CA-14E8-BBAC-20D0F1CA13D9}"/>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19" name="Oval 18">
            <a:extLst>
              <a:ext uri="{FF2B5EF4-FFF2-40B4-BE49-F238E27FC236}">
                <a16:creationId xmlns:a16="http://schemas.microsoft.com/office/drawing/2014/main" id="{E54A6C09-0315-9A61-4E17-67F4F31CCC31}"/>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20" name="TextBox 19">
            <a:extLst>
              <a:ext uri="{FF2B5EF4-FFF2-40B4-BE49-F238E27FC236}">
                <a16:creationId xmlns:a16="http://schemas.microsoft.com/office/drawing/2014/main" id="{B32986F7-F8EA-599E-5F5F-A2EF209F46B7}"/>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21" name="Oval 20">
            <a:extLst>
              <a:ext uri="{FF2B5EF4-FFF2-40B4-BE49-F238E27FC236}">
                <a16:creationId xmlns:a16="http://schemas.microsoft.com/office/drawing/2014/main" id="{2721DED1-BEFE-4C2F-8679-6075F021198E}"/>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22" name="TextBox 21">
            <a:extLst>
              <a:ext uri="{FF2B5EF4-FFF2-40B4-BE49-F238E27FC236}">
                <a16:creationId xmlns:a16="http://schemas.microsoft.com/office/drawing/2014/main" id="{3033DACD-A3E9-F686-CE0A-2B7B13FC0B77}"/>
              </a:ext>
            </a:extLst>
          </p:cNvPr>
          <p:cNvSpPr txBox="1"/>
          <p:nvPr userDrawn="1"/>
        </p:nvSpPr>
        <p:spPr>
          <a:xfrm>
            <a:off x="4125547" y="3182174"/>
            <a:ext cx="1512312" cy="85215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23" name="Oval 22">
            <a:extLst>
              <a:ext uri="{FF2B5EF4-FFF2-40B4-BE49-F238E27FC236}">
                <a16:creationId xmlns:a16="http://schemas.microsoft.com/office/drawing/2014/main" id="{D1915719-928A-7B84-5678-E5F24D4BAD06}"/>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24" name="TextBox 23">
            <a:extLst>
              <a:ext uri="{FF2B5EF4-FFF2-40B4-BE49-F238E27FC236}">
                <a16:creationId xmlns:a16="http://schemas.microsoft.com/office/drawing/2014/main" id="{619CFF9A-8B7B-A721-4F1D-26C786824D87}"/>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25" name="Picture 24">
            <a:extLst>
              <a:ext uri="{FF2B5EF4-FFF2-40B4-BE49-F238E27FC236}">
                <a16:creationId xmlns:a16="http://schemas.microsoft.com/office/drawing/2014/main" id="{0CB62519-CB06-71EE-2641-1CD7B1774FE5}"/>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26" name="TextBox 25">
            <a:extLst>
              <a:ext uri="{FF2B5EF4-FFF2-40B4-BE49-F238E27FC236}">
                <a16:creationId xmlns:a16="http://schemas.microsoft.com/office/drawing/2014/main" id="{4B16909D-CBAE-2B17-E089-8AC5B0E7C6E7}"/>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GB-Ins-Enrollment-Guide-MA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18771218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9B7D42-1E2D-86B8-1862-1A368F5EA893}"/>
              </a:ext>
            </a:extLst>
          </p:cNvPr>
          <p:cNvSpPr txBox="1"/>
          <p:nvPr userDrawn="1"/>
        </p:nvSpPr>
        <p:spPr>
          <a:xfrm>
            <a:off x="2758439" y="9672240"/>
            <a:ext cx="1987731" cy="169277"/>
          </a:xfrm>
          <a:prstGeom prst="rect">
            <a:avLst/>
          </a:prstGeom>
          <a:noFill/>
        </p:spPr>
        <p:txBody>
          <a:bodyPr wrap="square">
            <a:spAutoFit/>
          </a:bodyPr>
          <a:lstStyle/>
          <a:p>
            <a:r>
              <a:rPr lang="en-US" sz="500" dirty="0">
                <a:solidFill>
                  <a:srgbClr val="454548"/>
                </a:solidFill>
                <a:latin typeface="Open Sans" pitchFamily="2" charset="0"/>
                <a:ea typeface="Open Sans" pitchFamily="2" charset="0"/>
                <a:cs typeface="Open Sans" pitchFamily="2" charset="0"/>
              </a:rPr>
              <a:t>GB-Ins-Enrollment-Guide-IA 06/29</a:t>
            </a:r>
            <a:endParaRPr lang="en-US" sz="1200" dirty="0"/>
          </a:p>
        </p:txBody>
      </p:sp>
      <p:sp>
        <p:nvSpPr>
          <p:cNvPr id="4" name="Rectangle 3">
            <a:extLst>
              <a:ext uri="{FF2B5EF4-FFF2-40B4-BE49-F238E27FC236}">
                <a16:creationId xmlns:a16="http://schemas.microsoft.com/office/drawing/2014/main" id="{5995A3AF-735B-D9DB-5277-01C00F1556A6}"/>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181EACDF-567F-D181-43AE-B9ED77E70FA2}"/>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6" name="TextBox 5">
            <a:extLst>
              <a:ext uri="{FF2B5EF4-FFF2-40B4-BE49-F238E27FC236}">
                <a16:creationId xmlns:a16="http://schemas.microsoft.com/office/drawing/2014/main" id="{7A9B640C-D279-1758-C14E-876F71F8F833}"/>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7" name="TextBox 6">
            <a:extLst>
              <a:ext uri="{FF2B5EF4-FFF2-40B4-BE49-F238E27FC236}">
                <a16:creationId xmlns:a16="http://schemas.microsoft.com/office/drawing/2014/main" id="{7044D58B-67A5-F0C3-F7A0-98FC4A1EC12D}"/>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8" name="TextBox 7">
            <a:extLst>
              <a:ext uri="{FF2B5EF4-FFF2-40B4-BE49-F238E27FC236}">
                <a16:creationId xmlns:a16="http://schemas.microsoft.com/office/drawing/2014/main" id="{7E534371-8EBD-2C6B-8CC5-C4CA1DF51BA2}"/>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9" name="TextBox 8">
            <a:extLst>
              <a:ext uri="{FF2B5EF4-FFF2-40B4-BE49-F238E27FC236}">
                <a16:creationId xmlns:a16="http://schemas.microsoft.com/office/drawing/2014/main" id="{6C5DDC4E-215F-CCE7-F98B-3F193C47F89E}"/>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0" name="TextBox 9">
            <a:extLst>
              <a:ext uri="{FF2B5EF4-FFF2-40B4-BE49-F238E27FC236}">
                <a16:creationId xmlns:a16="http://schemas.microsoft.com/office/drawing/2014/main" id="{7A4C2AC1-F488-0BBE-54A2-EEC4E8A73ED9}"/>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1" name="TextBox 10">
            <a:extLst>
              <a:ext uri="{FF2B5EF4-FFF2-40B4-BE49-F238E27FC236}">
                <a16:creationId xmlns:a16="http://schemas.microsoft.com/office/drawing/2014/main" id="{21B70FAC-CA55-8FFA-D862-6988A2556E93}"/>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2" name="TextBox 11">
            <a:extLst>
              <a:ext uri="{FF2B5EF4-FFF2-40B4-BE49-F238E27FC236}">
                <a16:creationId xmlns:a16="http://schemas.microsoft.com/office/drawing/2014/main" id="{CEE01CDC-2FF4-D32E-B9E9-70D07E2F2C13}"/>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3" name="TextBox 12">
            <a:extLst>
              <a:ext uri="{FF2B5EF4-FFF2-40B4-BE49-F238E27FC236}">
                <a16:creationId xmlns:a16="http://schemas.microsoft.com/office/drawing/2014/main" id="{B17DCC93-50C7-3366-6492-DDB4F2A547AA}"/>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4" name="TextBox 13">
            <a:extLst>
              <a:ext uri="{FF2B5EF4-FFF2-40B4-BE49-F238E27FC236}">
                <a16:creationId xmlns:a16="http://schemas.microsoft.com/office/drawing/2014/main" id="{9F46B39F-6952-DAE2-F727-7B7512BC66FF}"/>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5" name="TextBox 14">
            <a:extLst>
              <a:ext uri="{FF2B5EF4-FFF2-40B4-BE49-F238E27FC236}">
                <a16:creationId xmlns:a16="http://schemas.microsoft.com/office/drawing/2014/main" id="{BD5C01FB-E026-FD71-DAF8-CE26A9F9DCAA}"/>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16" name="Rectangle 15">
            <a:extLst>
              <a:ext uri="{FF2B5EF4-FFF2-40B4-BE49-F238E27FC236}">
                <a16:creationId xmlns:a16="http://schemas.microsoft.com/office/drawing/2014/main" id="{9C017991-2A84-FEA0-59FF-0DBC11FD570F}"/>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ADF2F776-2874-AF33-A96A-C6C219013EDC}"/>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GB-Ins-Enrollment-Guide-MA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FF6920A-4D4B-13F4-873E-F387B07C5956}"/>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GB-Ins-Enrollment-Guide-MA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ruction shee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1F1EEA-F6F5-8D06-19E3-1DCFF027D145}"/>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4" name="TextBox 3">
            <a:extLst>
              <a:ext uri="{FF2B5EF4-FFF2-40B4-BE49-F238E27FC236}">
                <a16:creationId xmlns:a16="http://schemas.microsoft.com/office/drawing/2014/main" id="{9224254C-92E6-E4FB-0FF7-E4BEB5938774}"/>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GB-Ins-Enrollment-Guide-MA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5" r:id="rId1"/>
    <p:sldLayoutId id="2147483703" r:id="rId2"/>
    <p:sldLayoutId id="2147483701" r:id="rId3"/>
    <p:sldLayoutId id="2147483704"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8414C93F-25C5-BDA1-07F4-36F0F8C725DE}"/>
              </a:ext>
            </a:extLst>
          </p:cNvPr>
          <p:cNvGraphicFramePr>
            <a:graphicFrameLocks noGrp="1"/>
          </p:cNvGraphicFramePr>
          <p:nvPr>
            <p:extLst>
              <p:ext uri="{D42A27DB-BD31-4B8C-83A1-F6EECF244321}">
                <p14:modId xmlns:p14="http://schemas.microsoft.com/office/powerpoint/2010/main" val="1226032814"/>
              </p:ext>
            </p:extLst>
          </p:nvPr>
        </p:nvGraphicFramePr>
        <p:xfrm>
          <a:off x="457200" y="445992"/>
          <a:ext cx="6858002" cy="8269611"/>
        </p:xfrm>
        <a:graphic>
          <a:graphicData uri="http://schemas.openxmlformats.org/drawingml/2006/table">
            <a:tbl>
              <a:tblPr firstRow="1" bandRow="1"/>
              <a:tblGrid>
                <a:gridCol w="4832510">
                  <a:extLst>
                    <a:ext uri="{9D8B030D-6E8A-4147-A177-3AD203B41FA5}">
                      <a16:colId xmlns:a16="http://schemas.microsoft.com/office/drawing/2014/main" val="463931578"/>
                    </a:ext>
                  </a:extLst>
                </a:gridCol>
                <a:gridCol w="322135">
                  <a:extLst>
                    <a:ext uri="{9D8B030D-6E8A-4147-A177-3AD203B41FA5}">
                      <a16:colId xmlns:a16="http://schemas.microsoft.com/office/drawing/2014/main" val="617857949"/>
                    </a:ext>
                  </a:extLst>
                </a:gridCol>
                <a:gridCol w="322135">
                  <a:extLst>
                    <a:ext uri="{9D8B030D-6E8A-4147-A177-3AD203B41FA5}">
                      <a16:colId xmlns:a16="http://schemas.microsoft.com/office/drawing/2014/main" val="2473820733"/>
                    </a:ext>
                  </a:extLst>
                </a:gridCol>
                <a:gridCol w="322135">
                  <a:extLst>
                    <a:ext uri="{9D8B030D-6E8A-4147-A177-3AD203B41FA5}">
                      <a16:colId xmlns:a16="http://schemas.microsoft.com/office/drawing/2014/main" val="1562941862"/>
                    </a:ext>
                  </a:extLst>
                </a:gridCol>
                <a:gridCol w="322135">
                  <a:extLst>
                    <a:ext uri="{9D8B030D-6E8A-4147-A177-3AD203B41FA5}">
                      <a16:colId xmlns:a16="http://schemas.microsoft.com/office/drawing/2014/main" val="726931512"/>
                    </a:ext>
                  </a:extLst>
                </a:gridCol>
                <a:gridCol w="368476">
                  <a:extLst>
                    <a:ext uri="{9D8B030D-6E8A-4147-A177-3AD203B41FA5}">
                      <a16:colId xmlns:a16="http://schemas.microsoft.com/office/drawing/2014/main" val="1783301157"/>
                    </a:ext>
                  </a:extLst>
                </a:gridCol>
                <a:gridCol w="368476">
                  <a:extLst>
                    <a:ext uri="{9D8B030D-6E8A-4147-A177-3AD203B41FA5}">
                      <a16:colId xmlns:a16="http://schemas.microsoft.com/office/drawing/2014/main" val="1885992476"/>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725" dirty="0">
                        <a:solidFill>
                          <a:schemeClr val="tx1"/>
                        </a:solidFill>
                        <a:latin typeface="Poppins" pitchFamily="2" charset="77"/>
                        <a:cs typeface="Poppins" pitchFamily="2" charset="77"/>
                      </a:endParaRP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Emergent Plus</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725" b="1" i="0" u="none" strike="noStrike" dirty="0">
                          <a:solidFill>
                            <a:srgbClr val="FFFFFF"/>
                          </a:solidFill>
                          <a:effectLst/>
                          <a:latin typeface="Poppins" pitchFamily="2" charset="77"/>
                          <a:cs typeface="Poppins" pitchFamily="2" charset="77"/>
                        </a:rPr>
                        <a:t>Emergent Premier</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Access Global</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725"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725"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Minor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a child under 18 is left without a guardian due to your ambulance transport, MASA will reimburse eligible expenses to safely return them to family or a responsible caregiver.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Pet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Sick While Away From Home Expense Protection</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 get sick or contract a communicable disease more than 100 miles from home, MASA will reimburse eligible expenses like lodging, meals, medical visits for proof of illness, testing, and airline re-booking.</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Post-Admission Continued Care Transport Protection</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up to $500 in eligible expenses for non-emergency ground transport or ride-shares between medical facilities, rehab, long-term care, hospice, or back home for continued care.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Patient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being discharged from the hospital following an emergency more than 100 miles from home, MASA will arrange and pay for your commercial flight back home.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Companion Emergency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related to having a companion ride with you during emergency transport.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86049517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Hospital Visitor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you’re hospitalized more than 100 miles away from home, MASA will arrange and pay for round-trip air travel for someone you choose to be with you.</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Vehicle &amp; RV Return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vehicle or RV is left unattended after an ambulance transport, MASA will help arrange and pay to get it back to your home or rental location.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5040108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Organ Retrieval &amp; Organ Recipient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to transport an organ needed for your transplant. If you need an organ transplant, MASA will help arrange and pay for your flight to the airport closest to where the surgery will take place.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Mortal Remains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In the unfortunate event a member passes away more than 100 miles from home, MASA will help support and reimburse eligible expenses to bring their remains home</a:t>
                      </a:r>
                      <a:r>
                        <a:rPr lang="en-US" sz="725" b="1" i="0" u="none" strike="noStrike" dirty="0">
                          <a:solidFill>
                            <a:srgbClr val="545456"/>
                          </a:solidFill>
                          <a:effectLst/>
                          <a:latin typeface="Poppins" pitchFamily="2" charset="77"/>
                          <a:cs typeface="Poppins" pitchFamily="2" charset="77"/>
                        </a:rPr>
                        <a:t>.</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algn="l" fontAlgn="t">
                        <a:lnSpc>
                          <a:spcPct val="125000"/>
                        </a:lnSpc>
                        <a:spcAft>
                          <a:spcPts val="0"/>
                        </a:spcAft>
                        <a:buNone/>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7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725"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3" name="TextBox 2">
            <a:extLst>
              <a:ext uri="{FF2B5EF4-FFF2-40B4-BE49-F238E27FC236}">
                <a16:creationId xmlns:a16="http://schemas.microsoft.com/office/drawing/2014/main" id="{957EABB7-6D32-B3F2-A3AA-73287D913BF4}"/>
              </a:ext>
            </a:extLst>
          </p:cNvPr>
          <p:cNvSpPr txBox="1"/>
          <p:nvPr/>
        </p:nvSpPr>
        <p:spPr>
          <a:xfrm>
            <a:off x="2829465" y="8973138"/>
            <a:ext cx="4485736" cy="861774"/>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F0065-8B54-EBDE-740C-0CA666E10AA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59D70EA-7EDD-5891-D940-3404E1AB18DC}"/>
              </a:ext>
            </a:extLst>
          </p:cNvPr>
          <p:cNvSpPr txBox="1"/>
          <p:nvPr/>
        </p:nvSpPr>
        <p:spPr>
          <a:xfrm>
            <a:off x="7932057" y="0"/>
            <a:ext cx="2329543" cy="1569660"/>
          </a:xfrm>
          <a:prstGeom prst="rect">
            <a:avLst/>
          </a:prstGeom>
          <a:solidFill>
            <a:schemeClr val="accent1"/>
          </a:solidFill>
        </p:spPr>
        <p:txBody>
          <a:bodyPr wrap="square">
            <a:spAutoFit/>
          </a:bodyPr>
          <a:lstStyle/>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INSTRUCTION:</a:t>
            </a:r>
          </a:p>
          <a:p>
            <a:endPar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If offering indemnity plans, use this table. If a combination of plans, be sure to copy and paste exact columns to keep the QR codes from breaking.</a:t>
            </a:r>
          </a:p>
        </p:txBody>
      </p:sp>
      <p:graphicFrame>
        <p:nvGraphicFramePr>
          <p:cNvPr id="7" name="Table 6">
            <a:extLst>
              <a:ext uri="{FF2B5EF4-FFF2-40B4-BE49-F238E27FC236}">
                <a16:creationId xmlns:a16="http://schemas.microsoft.com/office/drawing/2014/main" id="{332B7396-1937-A8DC-C2E0-B60C7871E7F8}"/>
              </a:ext>
            </a:extLst>
          </p:cNvPr>
          <p:cNvGraphicFramePr>
            <a:graphicFrameLocks noGrp="1"/>
          </p:cNvGraphicFramePr>
          <p:nvPr>
            <p:extLst>
              <p:ext uri="{D42A27DB-BD31-4B8C-83A1-F6EECF244321}">
                <p14:modId xmlns:p14="http://schemas.microsoft.com/office/powerpoint/2010/main" val="3828403604"/>
              </p:ext>
            </p:extLst>
          </p:nvPr>
        </p:nvGraphicFramePr>
        <p:xfrm>
          <a:off x="457200" y="445992"/>
          <a:ext cx="6858000" cy="3535680"/>
        </p:xfrm>
        <a:graphic>
          <a:graphicData uri="http://schemas.openxmlformats.org/drawingml/2006/table">
            <a:tbl>
              <a:tblPr firstRow="1" bandRow="1"/>
              <a:tblGrid>
                <a:gridCol w="4257204">
                  <a:extLst>
                    <a:ext uri="{9D8B030D-6E8A-4147-A177-3AD203B41FA5}">
                      <a16:colId xmlns:a16="http://schemas.microsoft.com/office/drawing/2014/main" val="463931578"/>
                    </a:ext>
                  </a:extLst>
                </a:gridCol>
                <a:gridCol w="433466">
                  <a:extLst>
                    <a:ext uri="{9D8B030D-6E8A-4147-A177-3AD203B41FA5}">
                      <a16:colId xmlns:a16="http://schemas.microsoft.com/office/drawing/2014/main" val="617857949"/>
                    </a:ext>
                  </a:extLst>
                </a:gridCol>
                <a:gridCol w="433466">
                  <a:extLst>
                    <a:ext uri="{9D8B030D-6E8A-4147-A177-3AD203B41FA5}">
                      <a16:colId xmlns:a16="http://schemas.microsoft.com/office/drawing/2014/main" val="2611069059"/>
                    </a:ext>
                  </a:extLst>
                </a:gridCol>
                <a:gridCol w="433466">
                  <a:extLst>
                    <a:ext uri="{9D8B030D-6E8A-4147-A177-3AD203B41FA5}">
                      <a16:colId xmlns:a16="http://schemas.microsoft.com/office/drawing/2014/main" val="1562941862"/>
                    </a:ext>
                  </a:extLst>
                </a:gridCol>
                <a:gridCol w="433466">
                  <a:extLst>
                    <a:ext uri="{9D8B030D-6E8A-4147-A177-3AD203B41FA5}">
                      <a16:colId xmlns:a16="http://schemas.microsoft.com/office/drawing/2014/main" val="824550170"/>
                    </a:ext>
                  </a:extLst>
                </a:gridCol>
                <a:gridCol w="433466">
                  <a:extLst>
                    <a:ext uri="{9D8B030D-6E8A-4147-A177-3AD203B41FA5}">
                      <a16:colId xmlns:a16="http://schemas.microsoft.com/office/drawing/2014/main" val="1783301157"/>
                    </a:ext>
                  </a:extLst>
                </a:gridCol>
                <a:gridCol w="433466">
                  <a:extLst>
                    <a:ext uri="{9D8B030D-6E8A-4147-A177-3AD203B41FA5}">
                      <a16:colId xmlns:a16="http://schemas.microsoft.com/office/drawing/2014/main" val="2323088756"/>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Access Indemnity+</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Indemnity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Access Critical+</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$250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$10k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p>
                      <a:pPr algn="l" fontAlgn="t">
                        <a:lnSpc>
                          <a:spcPct val="125000"/>
                        </a:lnSpc>
                        <a:spcAft>
                          <a:spcPts val="0"/>
                        </a:spcAf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$10</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extLst>
                  <a:ext uri="{0D108BD9-81ED-4DB2-BD59-A6C34878D82A}">
                    <a16:rowId xmlns:a16="http://schemas.microsoft.com/office/drawing/2014/main" val="2280979797"/>
                  </a:ext>
                </a:extLst>
              </a:tr>
            </a:tbl>
          </a:graphicData>
        </a:graphic>
      </p:graphicFrame>
      <p:sp>
        <p:nvSpPr>
          <p:cNvPr id="4" name="TextBox 3">
            <a:extLst>
              <a:ext uri="{FF2B5EF4-FFF2-40B4-BE49-F238E27FC236}">
                <a16:creationId xmlns:a16="http://schemas.microsoft.com/office/drawing/2014/main" id="{902F658E-4746-891E-5D51-1E640379F4AE}"/>
              </a:ext>
            </a:extLst>
          </p:cNvPr>
          <p:cNvSpPr txBox="1"/>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34854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F075A5A-07C0-6385-72E5-9F38CF81125B}"/>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2" name="TextBox 11">
            <a:extLst>
              <a:ext uri="{FF2B5EF4-FFF2-40B4-BE49-F238E27FC236}">
                <a16:creationId xmlns:a16="http://schemas.microsoft.com/office/drawing/2014/main" id="{87A03809-F6B5-8570-0614-DCC251878935}"/>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graphicFrame>
        <p:nvGraphicFramePr>
          <p:cNvPr id="14" name="Table 13">
            <a:extLst>
              <a:ext uri="{FF2B5EF4-FFF2-40B4-BE49-F238E27FC236}">
                <a16:creationId xmlns:a16="http://schemas.microsoft.com/office/drawing/2014/main" id="{223044D3-87C8-21B8-60DB-2ACD5060016D}"/>
              </a:ext>
            </a:extLst>
          </p:cNvPr>
          <p:cNvGraphicFramePr>
            <a:graphicFrameLocks noGrp="1"/>
          </p:cNvGraphicFramePr>
          <p:nvPr>
            <p:extLst>
              <p:ext uri="{D42A27DB-BD31-4B8C-83A1-F6EECF244321}">
                <p14:modId xmlns:p14="http://schemas.microsoft.com/office/powerpoint/2010/main" val="590859556"/>
              </p:ext>
            </p:extLst>
          </p:nvPr>
        </p:nvGraphicFramePr>
        <p:xfrm>
          <a:off x="2259105" y="2175605"/>
          <a:ext cx="5037126" cy="6309360"/>
        </p:xfrm>
        <a:graphic>
          <a:graphicData uri="http://schemas.openxmlformats.org/drawingml/2006/table">
            <a:tbl>
              <a:tblPr firstRow="1" bandRow="1"/>
              <a:tblGrid>
                <a:gridCol w="2834640">
                  <a:extLst>
                    <a:ext uri="{9D8B030D-6E8A-4147-A177-3AD203B41FA5}">
                      <a16:colId xmlns:a16="http://schemas.microsoft.com/office/drawing/2014/main" val="463931578"/>
                    </a:ext>
                  </a:extLst>
                </a:gridCol>
                <a:gridCol w="367081">
                  <a:extLst>
                    <a:ext uri="{9D8B030D-6E8A-4147-A177-3AD203B41FA5}">
                      <a16:colId xmlns:a16="http://schemas.microsoft.com/office/drawing/2014/main" val="617857949"/>
                    </a:ext>
                  </a:extLst>
                </a:gridCol>
                <a:gridCol w="367081">
                  <a:extLst>
                    <a:ext uri="{9D8B030D-6E8A-4147-A177-3AD203B41FA5}">
                      <a16:colId xmlns:a16="http://schemas.microsoft.com/office/drawing/2014/main" val="82327159"/>
                    </a:ext>
                  </a:extLst>
                </a:gridCol>
                <a:gridCol w="367081">
                  <a:extLst>
                    <a:ext uri="{9D8B030D-6E8A-4147-A177-3AD203B41FA5}">
                      <a16:colId xmlns:a16="http://schemas.microsoft.com/office/drawing/2014/main" val="1562941862"/>
                    </a:ext>
                  </a:extLst>
                </a:gridCol>
                <a:gridCol w="367081">
                  <a:extLst>
                    <a:ext uri="{9D8B030D-6E8A-4147-A177-3AD203B41FA5}">
                      <a16:colId xmlns:a16="http://schemas.microsoft.com/office/drawing/2014/main" val="3438639048"/>
                    </a:ext>
                  </a:extLst>
                </a:gridCol>
                <a:gridCol w="367081">
                  <a:extLst>
                    <a:ext uri="{9D8B030D-6E8A-4147-A177-3AD203B41FA5}">
                      <a16:colId xmlns:a16="http://schemas.microsoft.com/office/drawing/2014/main" val="1783301157"/>
                    </a:ext>
                  </a:extLst>
                </a:gridCol>
                <a:gridCol w="367081">
                  <a:extLst>
                    <a:ext uri="{9D8B030D-6E8A-4147-A177-3AD203B41FA5}">
                      <a16:colId xmlns:a16="http://schemas.microsoft.com/office/drawing/2014/main" val="3371054586"/>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Emergent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Emergent 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Access Global</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Emergency Ground Ambulance Coverage</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800" b="1" i="0" u="none" strike="noStrike" dirty="0">
                          <a:solidFill>
                            <a:srgbClr val="545456"/>
                          </a:solidFill>
                          <a:effectLst/>
                          <a:latin typeface="Poppins" pitchFamily="2" charset="77"/>
                          <a:cs typeface="Poppins" pitchFamily="2" charset="77"/>
                        </a:rPr>
                        <a:t>Emergency Air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to Hospital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Minor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Pet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Sick While Away From Home Expense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Post-Admission Continued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Care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Patient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Companion Emergency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86049517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Visitor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Vehicle &amp; RV Return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5040108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Organ Retrieval &amp; Organ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Recipient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Mortal Remains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algn="l" fontAlgn="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00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16" name="TextBox 15">
            <a:extLst>
              <a:ext uri="{FF2B5EF4-FFF2-40B4-BE49-F238E27FC236}">
                <a16:creationId xmlns:a16="http://schemas.microsoft.com/office/drawing/2014/main" id="{4057565E-6167-C60F-5555-78B278DD0C25}"/>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17" name="TextBox 16">
            <a:extLst>
              <a:ext uri="{FF2B5EF4-FFF2-40B4-BE49-F238E27FC236}">
                <a16:creationId xmlns:a16="http://schemas.microsoft.com/office/drawing/2014/main" id="{0BAD6F94-9D56-EF5E-0229-6DEEE6C9FA22}"/>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18" name="TextBox 17">
            <a:extLst>
              <a:ext uri="{FF2B5EF4-FFF2-40B4-BE49-F238E27FC236}">
                <a16:creationId xmlns:a16="http://schemas.microsoft.com/office/drawing/2014/main" id="{F499CD2A-E886-2F7D-6216-94E9469C5381}"/>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19" name="Picture 18" descr="MASA Access">
            <a:extLst>
              <a:ext uri="{FF2B5EF4-FFF2-40B4-BE49-F238E27FC236}">
                <a16:creationId xmlns:a16="http://schemas.microsoft.com/office/drawing/2014/main" id="{C2CB2F2A-9DBE-B463-0E50-10EC9CB80854}"/>
              </a:ext>
            </a:extLst>
          </p:cNvPr>
          <p:cNvPicPr>
            <a:picLocks noGrp="1" noRot="1" noMove="1" noResize="1" noEditPoints="1" noAdjustHandles="1" noChangeArrowheads="1" noChangeShapeType="1" noCrop="1"/>
          </p:cNvPicPr>
          <p:nvPr/>
        </p:nvPicPr>
        <p:blipFill>
          <a:blip r:embed="rId6"/>
          <a:stretch>
            <a:fillRect/>
          </a:stretch>
        </p:blipFill>
        <p:spPr>
          <a:xfrm>
            <a:off x="5256777" y="433524"/>
            <a:ext cx="2064026" cy="275203"/>
          </a:xfrm>
          <a:prstGeom prst="rect">
            <a:avLst/>
          </a:prstGeom>
        </p:spPr>
      </p:pic>
      <p:sp>
        <p:nvSpPr>
          <p:cNvPr id="3" name="TextBox 2">
            <a:extLst>
              <a:ext uri="{FF2B5EF4-FFF2-40B4-BE49-F238E27FC236}">
                <a16:creationId xmlns:a16="http://schemas.microsoft.com/office/drawing/2014/main" id="{2E0C6255-0582-1F71-A42D-AEB5410EB09F}"/>
              </a:ext>
            </a:extLst>
          </p:cNvPr>
          <p:cNvSpPr txBox="1"/>
          <p:nvPr/>
        </p:nvSpPr>
        <p:spPr>
          <a:xfrm>
            <a:off x="451597" y="6596571"/>
            <a:ext cx="1533395" cy="2092881"/>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Tree>
    <p:extLst>
      <p:ext uri="{BB962C8B-B14F-4D97-AF65-F5344CB8AC3E}">
        <p14:creationId xmlns:p14="http://schemas.microsoft.com/office/powerpoint/2010/main" val="4107642873"/>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1783</TotalTime>
  <Words>2453</Words>
  <Application>Microsoft Office PowerPoint</Application>
  <PresentationFormat>Custom</PresentationFormat>
  <Paragraphs>252</Paragraphs>
  <Slides>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17</cp:revision>
  <cp:lastPrinted>2026-03-25T14:43:42Z</cp:lastPrinted>
  <dcterms:created xsi:type="dcterms:W3CDTF">2024-03-14T18:51:59Z</dcterms:created>
  <dcterms:modified xsi:type="dcterms:W3CDTF">2026-08-28T22:45:41Z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