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6"/>
  </p:notesMasterIdLst>
  <p:handoutMasterIdLst>
    <p:handoutMasterId r:id="rId7"/>
  </p:handoutMasterIdLst>
  <p:sldIdLst>
    <p:sldId id="262" r:id="rId2"/>
    <p:sldId id="258" r:id="rId3"/>
    <p:sldId id="261" r:id="rId4"/>
    <p:sldId id="263" r:id="rId5"/>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8EF78B3-B1DB-4DBD-B6BA-11918726241D}">
          <p14:sldIdLst>
            <p14:sldId id="262"/>
          </p14:sldIdLst>
        </p14:section>
        <p14:section name="Two page version" id="{90C0C25C-8602-437F-B1F4-BDD438013C36}">
          <p14:sldIdLst>
            <p14:sldId id="258"/>
            <p14:sldId id="261"/>
          </p14:sldIdLst>
        </p14:section>
        <p14:section name="One page version" id="{11031631-7D89-4E98-8B25-9305D4B9581D}">
          <p14:sldIdLst>
            <p14:sldId id="2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CE"/>
    <a:srgbClr val="454548"/>
    <a:srgbClr val="F2F8FD"/>
    <a:srgbClr val="545456"/>
    <a:srgbClr val="D3C9E0"/>
    <a:srgbClr val="54378D"/>
    <a:srgbClr val="FFFFFF"/>
    <a:srgbClr val="000000"/>
    <a:srgbClr val="A996C5"/>
    <a:srgbClr val="E64B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9"/>
    <p:restoredTop sz="88079" autoAdjust="0"/>
  </p:normalViewPr>
  <p:slideViewPr>
    <p:cSldViewPr snapToGrid="0">
      <p:cViewPr varScale="1">
        <p:scale>
          <a:sx n="50" d="100"/>
          <a:sy n="50" d="100"/>
        </p:scale>
        <p:origin x="2573" y="3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a:p>
        </p:txBody>
      </p:sp>
    </p:spTree>
    <p:extLst>
      <p:ext uri="{BB962C8B-B14F-4D97-AF65-F5344CB8AC3E}">
        <p14:creationId xmlns:p14="http://schemas.microsoft.com/office/powerpoint/2010/main" val="177434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a:p>
        </p:txBody>
      </p:sp>
    </p:spTree>
    <p:extLst>
      <p:ext uri="{BB962C8B-B14F-4D97-AF65-F5344CB8AC3E}">
        <p14:creationId xmlns:p14="http://schemas.microsoft.com/office/powerpoint/2010/main" val="305670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4</a:t>
            </a:fld>
            <a:endParaRPr lang="en-US"/>
          </a:p>
        </p:txBody>
      </p:sp>
    </p:spTree>
    <p:extLst>
      <p:ext uri="{BB962C8B-B14F-4D97-AF65-F5344CB8AC3E}">
        <p14:creationId xmlns:p14="http://schemas.microsoft.com/office/powerpoint/2010/main" val="35635724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age layou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6A1D887-45A7-93AB-219B-54C1F883D778}"/>
              </a:ext>
            </a:extLst>
          </p:cNvPr>
          <p:cNvCxnSpPr>
            <a:stCxn id="6" idx="6"/>
            <a:endCxn id="12"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84FB41C-7CE9-80F0-A810-5EE46E5981C7}"/>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4" name="TextBox 3">
            <a:extLst>
              <a:ext uri="{FF2B5EF4-FFF2-40B4-BE49-F238E27FC236}">
                <a16:creationId xmlns:a16="http://schemas.microsoft.com/office/drawing/2014/main" id="{A304E8A3-8FF7-9014-5F77-439CF448DE6A}"/>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5" name="TextBox 4">
            <a:extLst>
              <a:ext uri="{FF2B5EF4-FFF2-40B4-BE49-F238E27FC236}">
                <a16:creationId xmlns:a16="http://schemas.microsoft.com/office/drawing/2014/main" id="{0C3FB358-1C3A-04BC-8EE0-CA826677E5FE}"/>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6" name="Oval 5">
            <a:extLst>
              <a:ext uri="{FF2B5EF4-FFF2-40B4-BE49-F238E27FC236}">
                <a16:creationId xmlns:a16="http://schemas.microsoft.com/office/drawing/2014/main" id="{981E4D93-F380-2CE4-FE3C-2EDD456742DB}"/>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7" name="TextBox 6">
            <a:extLst>
              <a:ext uri="{FF2B5EF4-FFF2-40B4-BE49-F238E27FC236}">
                <a16:creationId xmlns:a16="http://schemas.microsoft.com/office/drawing/2014/main" id="{C4DC2B62-E43F-367A-DBAB-D6993C4C4C20}"/>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8" name="Oval 7">
            <a:extLst>
              <a:ext uri="{FF2B5EF4-FFF2-40B4-BE49-F238E27FC236}">
                <a16:creationId xmlns:a16="http://schemas.microsoft.com/office/drawing/2014/main" id="{83EA50A1-E177-C6B2-0484-7A890B044DAF}"/>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9" name="TextBox 8">
            <a:extLst>
              <a:ext uri="{FF2B5EF4-FFF2-40B4-BE49-F238E27FC236}">
                <a16:creationId xmlns:a16="http://schemas.microsoft.com/office/drawing/2014/main" id="{0947BD85-98AF-8FD3-B676-96C091DE5D5A}"/>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10" name="Oval 9">
            <a:extLst>
              <a:ext uri="{FF2B5EF4-FFF2-40B4-BE49-F238E27FC236}">
                <a16:creationId xmlns:a16="http://schemas.microsoft.com/office/drawing/2014/main" id="{07C3AE11-6520-DDB1-682B-807BC489D4FF}"/>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11" name="TextBox 10">
            <a:extLst>
              <a:ext uri="{FF2B5EF4-FFF2-40B4-BE49-F238E27FC236}">
                <a16:creationId xmlns:a16="http://schemas.microsoft.com/office/drawing/2014/main" id="{45866CFB-842E-EB41-EFBD-66736C149787}"/>
              </a:ext>
            </a:extLst>
          </p:cNvPr>
          <p:cNvSpPr txBox="1"/>
          <p:nvPr userDrawn="1"/>
        </p:nvSpPr>
        <p:spPr>
          <a:xfrm>
            <a:off x="4125547" y="3182174"/>
            <a:ext cx="1512312" cy="85215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12" name="Oval 11">
            <a:extLst>
              <a:ext uri="{FF2B5EF4-FFF2-40B4-BE49-F238E27FC236}">
                <a16:creationId xmlns:a16="http://schemas.microsoft.com/office/drawing/2014/main" id="{BB258013-CD16-3059-A76A-0A9B7859ED84}"/>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13" name="TextBox 12">
            <a:extLst>
              <a:ext uri="{FF2B5EF4-FFF2-40B4-BE49-F238E27FC236}">
                <a16:creationId xmlns:a16="http://schemas.microsoft.com/office/drawing/2014/main" id="{5CFE6FA4-0313-FC93-ACD8-2EDD7069D5E5}"/>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14" name="Picture 13">
            <a:extLst>
              <a:ext uri="{FF2B5EF4-FFF2-40B4-BE49-F238E27FC236}">
                <a16:creationId xmlns:a16="http://schemas.microsoft.com/office/drawing/2014/main" id="{7FE25312-EE93-8B56-AE89-73B23A4D6594}"/>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15" name="TextBox 14">
            <a:extLst>
              <a:ext uri="{FF2B5EF4-FFF2-40B4-BE49-F238E27FC236}">
                <a16:creationId xmlns:a16="http://schemas.microsoft.com/office/drawing/2014/main" id="{731140DE-3FE6-4856-62FA-D01F41DFF4BF}"/>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GB-Ins-Enrollment-Guide-NH 09/01</a:t>
            </a:r>
            <a:endParaRPr lang="en-US" sz="500" dirty="0">
              <a:solidFill>
                <a:schemeClr val="tx1"/>
              </a:solidFill>
              <a:latin typeface="Open Sans" pitchFamily="2" charset="0"/>
              <a:ea typeface="Open Sans" pitchFamily="2" charset="0"/>
              <a:cs typeface="Open Sans" pitchFamily="2" charset="0"/>
            </a:endParaRPr>
          </a:p>
        </p:txBody>
      </p:sp>
      <p:sp>
        <p:nvSpPr>
          <p:cNvPr id="16" name="Rectangle 15">
            <a:extLst>
              <a:ext uri="{FF2B5EF4-FFF2-40B4-BE49-F238E27FC236}">
                <a16:creationId xmlns:a16="http://schemas.microsoft.com/office/drawing/2014/main" id="{DD0BDDA3-9D6C-15D9-8FFD-FF2C8D3D270D}"/>
              </a:ext>
            </a:extLst>
          </p:cNvPr>
          <p:cNvSpPr/>
          <p:nvPr userDrawn="1"/>
        </p:nvSpPr>
        <p:spPr>
          <a:xfrm>
            <a:off x="6311347" y="9644743"/>
            <a:ext cx="1461053" cy="41365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431154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7D4BD1B-8E09-6669-12D9-8B4F7FD8DB1F}"/>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A48124CB-C1D3-660F-BE64-1D2887CA5004}"/>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20" name="TextBox 19">
            <a:extLst>
              <a:ext uri="{FF2B5EF4-FFF2-40B4-BE49-F238E27FC236}">
                <a16:creationId xmlns:a16="http://schemas.microsoft.com/office/drawing/2014/main" id="{13F27868-E14D-8F6F-F424-79D333B72DF7}"/>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21" name="TextBox 20">
            <a:extLst>
              <a:ext uri="{FF2B5EF4-FFF2-40B4-BE49-F238E27FC236}">
                <a16:creationId xmlns:a16="http://schemas.microsoft.com/office/drawing/2014/main" id="{8B5433F7-F551-D337-2357-26D11A723DDE}"/>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22" name="TextBox 21">
            <a:extLst>
              <a:ext uri="{FF2B5EF4-FFF2-40B4-BE49-F238E27FC236}">
                <a16:creationId xmlns:a16="http://schemas.microsoft.com/office/drawing/2014/main" id="{24BC72CF-A8FB-739C-CC62-633A64547F23}"/>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23" name="TextBox 22">
            <a:extLst>
              <a:ext uri="{FF2B5EF4-FFF2-40B4-BE49-F238E27FC236}">
                <a16:creationId xmlns:a16="http://schemas.microsoft.com/office/drawing/2014/main" id="{95334DE4-934C-2F21-DF9C-4334E71DBD04}"/>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24" name="TextBox 23">
            <a:extLst>
              <a:ext uri="{FF2B5EF4-FFF2-40B4-BE49-F238E27FC236}">
                <a16:creationId xmlns:a16="http://schemas.microsoft.com/office/drawing/2014/main" id="{68EC11F3-DA2E-924D-AA4E-032BDB38057D}"/>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25" name="TextBox 24">
            <a:extLst>
              <a:ext uri="{FF2B5EF4-FFF2-40B4-BE49-F238E27FC236}">
                <a16:creationId xmlns:a16="http://schemas.microsoft.com/office/drawing/2014/main" id="{1306101C-665F-0547-C970-C45291AECBC8}"/>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26" name="TextBox 25">
            <a:extLst>
              <a:ext uri="{FF2B5EF4-FFF2-40B4-BE49-F238E27FC236}">
                <a16:creationId xmlns:a16="http://schemas.microsoft.com/office/drawing/2014/main" id="{F2390826-B512-BA16-6DFE-DFC8801FE5AD}"/>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27" name="TextBox 26">
            <a:extLst>
              <a:ext uri="{FF2B5EF4-FFF2-40B4-BE49-F238E27FC236}">
                <a16:creationId xmlns:a16="http://schemas.microsoft.com/office/drawing/2014/main" id="{CE06E7AD-4D43-EFAC-609B-983BE0561D55}"/>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28" name="TextBox 27">
            <a:extLst>
              <a:ext uri="{FF2B5EF4-FFF2-40B4-BE49-F238E27FC236}">
                <a16:creationId xmlns:a16="http://schemas.microsoft.com/office/drawing/2014/main" id="{60C8D9C2-ADFF-12AB-8387-330F53396AC1}"/>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29" name="TextBox 28">
            <a:extLst>
              <a:ext uri="{FF2B5EF4-FFF2-40B4-BE49-F238E27FC236}">
                <a16:creationId xmlns:a16="http://schemas.microsoft.com/office/drawing/2014/main" id="{CE757AE8-E3D8-C87D-53D4-06B5984E796D}"/>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30" name="Rectangle 29">
            <a:extLst>
              <a:ext uri="{FF2B5EF4-FFF2-40B4-BE49-F238E27FC236}">
                <a16:creationId xmlns:a16="http://schemas.microsoft.com/office/drawing/2014/main" id="{3CB9F732-4A46-0EEB-5FFB-1663EC2233B3}"/>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9F867D1-DC6D-76C2-4758-7FDE873CE808}"/>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GB-Ins-Enrollment-Guide-NH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56385CB-B6F1-99E7-3273-CE0573B6E1C6}"/>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GB-Ins-Enrollment-Guide-NH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ruction shee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6ACC04-F8A0-E5F6-497A-9E62AA7736EE}"/>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4" name="TextBox 3">
            <a:extLst>
              <a:ext uri="{FF2B5EF4-FFF2-40B4-BE49-F238E27FC236}">
                <a16:creationId xmlns:a16="http://schemas.microsoft.com/office/drawing/2014/main" id="{E8536BB7-3794-7534-0C76-B2EA143A3169}"/>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GB-Ins-Enrollment-Guide-NH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5" r:id="rId1"/>
    <p:sldLayoutId id="2147483703" r:id="rId2"/>
    <p:sldLayoutId id="2147483701" r:id="rId3"/>
    <p:sldLayoutId id="2147483704"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8414C93F-25C5-BDA1-07F4-36F0F8C725DE}"/>
              </a:ext>
            </a:extLst>
          </p:cNvPr>
          <p:cNvGraphicFramePr>
            <a:graphicFrameLocks noGrp="1"/>
          </p:cNvGraphicFramePr>
          <p:nvPr>
            <p:extLst>
              <p:ext uri="{D42A27DB-BD31-4B8C-83A1-F6EECF244321}">
                <p14:modId xmlns:p14="http://schemas.microsoft.com/office/powerpoint/2010/main" val="354313016"/>
              </p:ext>
            </p:extLst>
          </p:nvPr>
        </p:nvGraphicFramePr>
        <p:xfrm>
          <a:off x="457200" y="445992"/>
          <a:ext cx="6741159" cy="7726680"/>
        </p:xfrm>
        <a:graphic>
          <a:graphicData uri="http://schemas.openxmlformats.org/drawingml/2006/table">
            <a:tbl>
              <a:tblPr firstRow="1" bandRow="1"/>
              <a:tblGrid>
                <a:gridCol w="4900675">
                  <a:extLst>
                    <a:ext uri="{9D8B030D-6E8A-4147-A177-3AD203B41FA5}">
                      <a16:colId xmlns:a16="http://schemas.microsoft.com/office/drawing/2014/main" val="463931578"/>
                    </a:ext>
                  </a:extLst>
                </a:gridCol>
                <a:gridCol w="460121">
                  <a:extLst>
                    <a:ext uri="{9D8B030D-6E8A-4147-A177-3AD203B41FA5}">
                      <a16:colId xmlns:a16="http://schemas.microsoft.com/office/drawing/2014/main" val="617857949"/>
                    </a:ext>
                  </a:extLst>
                </a:gridCol>
                <a:gridCol w="460121">
                  <a:extLst>
                    <a:ext uri="{9D8B030D-6E8A-4147-A177-3AD203B41FA5}">
                      <a16:colId xmlns:a16="http://schemas.microsoft.com/office/drawing/2014/main" val="671639094"/>
                    </a:ext>
                  </a:extLst>
                </a:gridCol>
                <a:gridCol w="460121">
                  <a:extLst>
                    <a:ext uri="{9D8B030D-6E8A-4147-A177-3AD203B41FA5}">
                      <a16:colId xmlns:a16="http://schemas.microsoft.com/office/drawing/2014/main" val="1562941862"/>
                    </a:ext>
                  </a:extLst>
                </a:gridCol>
                <a:gridCol w="460121">
                  <a:extLst>
                    <a:ext uri="{9D8B030D-6E8A-4147-A177-3AD203B41FA5}">
                      <a16:colId xmlns:a16="http://schemas.microsoft.com/office/drawing/2014/main" val="2164927759"/>
                    </a:ext>
                  </a:extLst>
                </a:gridCol>
              </a:tblGrid>
              <a:tr h="54864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1000" dirty="0">
                        <a:solidFill>
                          <a:schemeClr val="tx1"/>
                        </a:solidFill>
                        <a:latin typeface="Poppins" pitchFamily="2" charset="77"/>
                        <a:cs typeface="Poppins" pitchFamily="2" charset="77"/>
                      </a:endParaRPr>
                    </a:p>
                  </a:txBody>
                  <a:tcPr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1000" b="1" i="0" u="none" strike="noStrike" dirty="0">
                          <a:solidFill>
                            <a:srgbClr val="FFFFFF"/>
                          </a:solidFill>
                          <a:effectLst/>
                          <a:latin typeface="Poppins" pitchFamily="2" charset="77"/>
                          <a:cs typeface="Poppins" pitchFamily="2" charset="77"/>
                        </a:rPr>
                        <a:t>Emergent </a:t>
                      </a:r>
                    </a:p>
                    <a:p>
                      <a:pPr lvl="0" algn="l" fontAlgn="ctr">
                        <a:lnSpc>
                          <a:spcPct val="100000"/>
                        </a:lnSpc>
                        <a:spcAft>
                          <a:spcPts val="0"/>
                        </a:spcAft>
                        <a:buNone/>
                      </a:pPr>
                      <a:r>
                        <a:rPr lang="en-US" sz="1000" b="1" i="0" u="none" strike="noStrike" dirty="0">
                          <a:solidFill>
                            <a:srgbClr val="FFFFFF"/>
                          </a:solidFill>
                          <a:effectLst/>
                          <a:latin typeface="Poppins" pitchFamily="2" charset="77"/>
                          <a:cs typeface="Poppins" pitchFamily="2" charset="77"/>
                        </a:rPr>
                        <a:t>Plus</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FFFFFF"/>
                          </a:solidFill>
                          <a:effectLst/>
                          <a:latin typeface="Poppins" pitchFamily="2" charset="77"/>
                          <a:cs typeface="Poppins" pitchFamily="2" charset="77"/>
                        </a:rPr>
                        <a:t>Emergent Premier</a:t>
                      </a:r>
                    </a:p>
                  </a:txBody>
                  <a:tcPr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64008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Emergency Ground Ambulance Coverage</a:t>
                      </a:r>
                    </a:p>
                    <a:p>
                      <a:pPr algn="l" fontAlgn="t">
                        <a:lnSpc>
                          <a:spcPct val="125000"/>
                        </a:lnSpc>
                        <a:spcAft>
                          <a:spcPts val="0"/>
                        </a:spcAft>
                      </a:pPr>
                      <a:r>
                        <a:rPr lang="en-US" sz="1000" b="0" i="0" u="none" strike="noStrike" dirty="0">
                          <a:solidFill>
                            <a:srgbClr val="454548"/>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64008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Emergency Air Ambulance Coverage</a:t>
                      </a:r>
                    </a:p>
                    <a:p>
                      <a:pPr algn="l" fontAlgn="t">
                        <a:lnSpc>
                          <a:spcPct val="125000"/>
                        </a:lnSpc>
                        <a:spcAft>
                          <a:spcPts val="0"/>
                        </a:spcAft>
                      </a:pPr>
                      <a:r>
                        <a:rPr lang="en-US" sz="1000" b="0" i="0" u="none" strike="noStrike" dirty="0">
                          <a:solidFill>
                            <a:srgbClr val="454548"/>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64008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10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64008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10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64008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Minor Return Transportation Coverage</a:t>
                      </a:r>
                    </a:p>
                    <a:p>
                      <a:pPr algn="l" fontAlgn="t">
                        <a:lnSpc>
                          <a:spcPct val="125000"/>
                        </a:lnSpc>
                        <a:spcAft>
                          <a:spcPts val="0"/>
                        </a:spcAft>
                        <a:buNone/>
                      </a:pPr>
                      <a:r>
                        <a:rPr lang="en-US" sz="10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a child under 18 is left without a guardian due to your ambulance transport, MASA will reimburse eligible expenses to safely return them to family or a responsible caregiver.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64008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Pet Return Transportation Coverage</a:t>
                      </a:r>
                    </a:p>
                    <a:p>
                      <a:pPr algn="l" fontAlgn="t">
                        <a:lnSpc>
                          <a:spcPct val="125000"/>
                        </a:lnSpc>
                        <a:spcAft>
                          <a:spcPts val="0"/>
                        </a:spcAft>
                        <a:buNone/>
                      </a:pPr>
                      <a:r>
                        <a:rPr lang="en-US" sz="10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640080">
                <a:tc>
                  <a:txBody>
                    <a:body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Sick While Away From Home Expense Protection</a:t>
                      </a:r>
                    </a:p>
                    <a:p>
                      <a:pPr algn="l" fontAlgn="t">
                        <a:lnSpc>
                          <a:spcPct val="125000"/>
                        </a:lnSpc>
                        <a:spcAft>
                          <a:spcPts val="0"/>
                        </a:spcAft>
                        <a:buNone/>
                      </a:pPr>
                      <a:r>
                        <a:rPr lang="en-US" sz="10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If you get sick or contract a communicable disease more than 100 miles from home, MASA will reimburse eligible expenses like lodging, meals, medical visits for proof of illness, testing, and airline re-booking.</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640080">
                <a:tc>
                  <a:txBody>
                    <a:bodyPr/>
                    <a:lstStyle/>
                    <a:p>
                      <a:pPr algn="l" fontAlgn="t">
                        <a:lnSpc>
                          <a:spcPct val="125000"/>
                        </a:lnSpc>
                        <a:spcAft>
                          <a:spcPts val="0"/>
                        </a:spcAft>
                        <a:buNone/>
                      </a:pPr>
                      <a:r>
                        <a:rPr lang="en-US" sz="1000" b="1" i="0" u="none" strike="noStrike" dirty="0">
                          <a:solidFill>
                            <a:srgbClr val="454548"/>
                          </a:solidFill>
                          <a:effectLst/>
                          <a:latin typeface="Poppins" pitchFamily="2" charset="77"/>
                          <a:cs typeface="Poppins" pitchFamily="2" charset="77"/>
                        </a:rPr>
                        <a:t>Post-Admission Continued Care Transport Protection</a:t>
                      </a:r>
                    </a:p>
                    <a:p>
                      <a:pPr algn="l" fontAlgn="t">
                        <a:lnSpc>
                          <a:spcPct val="125000"/>
                        </a:lnSpc>
                        <a:spcAft>
                          <a:spcPts val="0"/>
                        </a:spcAft>
                        <a:buNone/>
                      </a:pPr>
                      <a:r>
                        <a:rPr lang="en-US" sz="1000" b="0" i="0" u="none" strike="noStrike" dirty="0">
                          <a:solidFill>
                            <a:srgbClr val="454548"/>
                          </a:solidFill>
                          <a:effectLst/>
                          <a:latin typeface="Open Sans" panose="020B0606030504020204" pitchFamily="34" charset="0"/>
                          <a:ea typeface="Open Sans" panose="020B0606030504020204" pitchFamily="34" charset="0"/>
                          <a:cs typeface="Open Sans" panose="020B0606030504020204" pitchFamily="34" charset="0"/>
                        </a:rPr>
                        <a:t>MASA will reimburse up to $500 in eligible expenses for non-emergency ground transport or ride-shares between medical facilities, rehab, long-term care, hospice, or back home for continued care.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p>
                      <a:pPr algn="l" fontAlgn="t">
                        <a:lnSpc>
                          <a:spcPct val="125000"/>
                        </a:lnSpc>
                        <a:spcAft>
                          <a:spcPts val="0"/>
                        </a:spcAft>
                        <a:buNone/>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10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10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10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10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10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10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2" name="TextBox 1">
            <a:extLst>
              <a:ext uri="{FF2B5EF4-FFF2-40B4-BE49-F238E27FC236}">
                <a16:creationId xmlns:a16="http://schemas.microsoft.com/office/drawing/2014/main" id="{C92E22FC-B07B-E014-86DE-ED0BD67AE701}"/>
              </a:ext>
            </a:extLst>
          </p:cNvPr>
          <p:cNvSpPr txBox="1">
            <a:spLocks noGrp="1" noRot="1" noMove="1" noResize="1" noEditPoints="1" noAdjustHandles="1" noChangeArrowheads="1" noChangeShapeType="1"/>
          </p:cNvSpPr>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8D9D87-E6F8-5146-609B-4C8DF0AE8EF4}"/>
              </a:ext>
            </a:extLst>
          </p:cNvPr>
          <p:cNvGraphicFramePr>
            <a:graphicFrameLocks noGrp="1"/>
          </p:cNvGraphicFramePr>
          <p:nvPr>
            <p:extLst>
              <p:ext uri="{D42A27DB-BD31-4B8C-83A1-F6EECF244321}">
                <p14:modId xmlns:p14="http://schemas.microsoft.com/office/powerpoint/2010/main" val="3314084299"/>
              </p:ext>
            </p:extLst>
          </p:nvPr>
        </p:nvGraphicFramePr>
        <p:xfrm>
          <a:off x="2259105" y="2263530"/>
          <a:ext cx="4989131" cy="5029200"/>
        </p:xfrm>
        <a:graphic>
          <a:graphicData uri="http://schemas.openxmlformats.org/drawingml/2006/table">
            <a:tbl>
              <a:tblPr firstRow="1" bandRow="1"/>
              <a:tblGrid>
                <a:gridCol w="3291840">
                  <a:extLst>
                    <a:ext uri="{9D8B030D-6E8A-4147-A177-3AD203B41FA5}">
                      <a16:colId xmlns:a16="http://schemas.microsoft.com/office/drawing/2014/main" val="463931578"/>
                    </a:ext>
                  </a:extLst>
                </a:gridCol>
                <a:gridCol w="457200">
                  <a:extLst>
                    <a:ext uri="{9D8B030D-6E8A-4147-A177-3AD203B41FA5}">
                      <a16:colId xmlns:a16="http://schemas.microsoft.com/office/drawing/2014/main" val="617857949"/>
                    </a:ext>
                  </a:extLst>
                </a:gridCol>
                <a:gridCol w="371411">
                  <a:extLst>
                    <a:ext uri="{9D8B030D-6E8A-4147-A177-3AD203B41FA5}">
                      <a16:colId xmlns:a16="http://schemas.microsoft.com/office/drawing/2014/main" val="4145500155"/>
                    </a:ext>
                  </a:extLst>
                </a:gridCol>
                <a:gridCol w="457200">
                  <a:extLst>
                    <a:ext uri="{9D8B030D-6E8A-4147-A177-3AD203B41FA5}">
                      <a16:colId xmlns:a16="http://schemas.microsoft.com/office/drawing/2014/main" val="1562941862"/>
                    </a:ext>
                  </a:extLst>
                </a:gridCol>
                <a:gridCol w="411480">
                  <a:extLst>
                    <a:ext uri="{9D8B030D-6E8A-4147-A177-3AD203B41FA5}">
                      <a16:colId xmlns:a16="http://schemas.microsoft.com/office/drawing/2014/main" val="203640309"/>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900" dirty="0">
                        <a:solidFill>
                          <a:schemeClr val="tx1"/>
                        </a:solidFill>
                        <a:latin typeface="Poppins" pitchFamily="2" charset="77"/>
                        <a:cs typeface="Poppins" pitchFamily="2" charset="77"/>
                      </a:endParaRP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900" b="1" i="0" u="none" strike="noStrike" dirty="0">
                          <a:solidFill>
                            <a:srgbClr val="FFFFFF"/>
                          </a:solidFill>
                          <a:effectLst/>
                          <a:latin typeface="Poppins" pitchFamily="2" charset="77"/>
                          <a:cs typeface="Poppins" pitchFamily="2" charset="77"/>
                        </a:rPr>
                        <a:t>Emergent Plus</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900" b="1" i="0" u="none" strike="noStrike" dirty="0">
                          <a:solidFill>
                            <a:srgbClr val="FFFFFF"/>
                          </a:solidFill>
                          <a:effectLst/>
                          <a:latin typeface="Poppins" pitchFamily="2" charset="77"/>
                          <a:cs typeface="Poppins" pitchFamily="2" charset="77"/>
                        </a:rPr>
                        <a:t>Emergent Premier</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Emergency Ground Ambulance Coverage</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900" b="1" i="0" u="none" strike="noStrike" dirty="0">
                          <a:solidFill>
                            <a:srgbClr val="545456"/>
                          </a:solidFill>
                          <a:effectLst/>
                          <a:latin typeface="Poppins" pitchFamily="2" charset="77"/>
                          <a:cs typeface="Poppins" pitchFamily="2" charset="77"/>
                        </a:rPr>
                        <a:t>Emergency Air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03117023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Hospital to Hospital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Repatriation to Hospital Near Home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3309102074"/>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Minor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Pet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1010010221"/>
                  </a:ext>
                </a:extLst>
              </a:tr>
              <a:tr h="457200">
                <a:tc>
                  <a:txBody>
                    <a:body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Sick While Away From Home Expense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457200">
                <a:tc>
                  <a:txBody>
                    <a:body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Post-Admission Continued Care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463082439"/>
                  </a:ext>
                </a:extLst>
              </a:tr>
              <a:tr h="457200">
                <a:tc>
                  <a:txBody>
                    <a:bodyPr/>
                    <a:lstStyle/>
                    <a:p>
                      <a:pPr algn="l" fontAlgn="t">
                        <a:buNone/>
                      </a:pPr>
                      <a:r>
                        <a:rPr lang="en-US" sz="9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457200">
                <a:tc>
                  <a:txBody>
                    <a:bodyPr/>
                    <a:lstStyle/>
                    <a:p>
                      <a:pPr marL="0" marR="0" lvl="0" indent="0" algn="l" defTabSz="976331" rtl="0" eaLnBrk="1" fontAlgn="t" latinLnBrk="0" hangingPunct="1">
                        <a:lnSpc>
                          <a:spcPct val="100000"/>
                        </a:lnSpc>
                        <a:spcBef>
                          <a:spcPts val="0"/>
                        </a:spcBef>
                        <a:spcAft>
                          <a:spcPts val="0"/>
                        </a:spcAft>
                        <a:buClrTx/>
                        <a:buSzTx/>
                        <a:buFontTx/>
                        <a:buNone/>
                        <a:tabLst/>
                        <a:defRPr/>
                      </a:pPr>
                      <a:r>
                        <a:rPr lang="en-US" sz="9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9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15" name="TextBox 14">
            <a:extLst>
              <a:ext uri="{FF2B5EF4-FFF2-40B4-BE49-F238E27FC236}">
                <a16:creationId xmlns:a16="http://schemas.microsoft.com/office/drawing/2014/main" id="{38825231-E5F4-286C-97D4-40F7BD0866B3}"/>
              </a:ext>
            </a:extLst>
          </p:cNvPr>
          <p:cNvSpPr txBox="1"/>
          <p:nvPr/>
        </p:nvSpPr>
        <p:spPr>
          <a:xfrm>
            <a:off x="451816" y="2181885"/>
            <a:ext cx="1533395" cy="5394425"/>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9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9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9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9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9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16" name="TextBox 15">
            <a:extLst>
              <a:ext uri="{FF2B5EF4-FFF2-40B4-BE49-F238E27FC236}">
                <a16:creationId xmlns:a16="http://schemas.microsoft.com/office/drawing/2014/main" id="{AEAD4127-0A5E-B1D7-63C7-FA0599FEACF8}"/>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17" name="TextBox 16">
            <a:extLst>
              <a:ext uri="{FF2B5EF4-FFF2-40B4-BE49-F238E27FC236}">
                <a16:creationId xmlns:a16="http://schemas.microsoft.com/office/drawing/2014/main" id="{B37E010D-3771-DA41-28BC-05D05434C888}"/>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18" name="Picture 17" descr="MASA Access">
            <a:extLst>
              <a:ext uri="{FF2B5EF4-FFF2-40B4-BE49-F238E27FC236}">
                <a16:creationId xmlns:a16="http://schemas.microsoft.com/office/drawing/2014/main" id="{061BEAB0-98E8-84EC-FD73-A11644C0A66B}"/>
              </a:ext>
            </a:extLst>
          </p:cNvPr>
          <p:cNvPicPr>
            <a:picLocks noGrp="1" noRot="1" noMove="1" noResize="1" noEditPoints="1" noAdjustHandles="1" noChangeArrowheads="1" noChangeShapeType="1" noCrop="1"/>
          </p:cNvPicPr>
          <p:nvPr/>
        </p:nvPicPr>
        <p:blipFill>
          <a:blip r:embed="rId5"/>
          <a:stretch>
            <a:fillRect/>
          </a:stretch>
        </p:blipFill>
        <p:spPr>
          <a:xfrm>
            <a:off x="5256777" y="433524"/>
            <a:ext cx="2064026" cy="275203"/>
          </a:xfrm>
          <a:prstGeom prst="rect">
            <a:avLst/>
          </a:prstGeom>
        </p:spPr>
      </p:pic>
      <p:sp>
        <p:nvSpPr>
          <p:cNvPr id="2" name="TextBox 1">
            <a:extLst>
              <a:ext uri="{FF2B5EF4-FFF2-40B4-BE49-F238E27FC236}">
                <a16:creationId xmlns:a16="http://schemas.microsoft.com/office/drawing/2014/main" id="{3576214E-521D-DA85-583C-76E4458A8AE2}"/>
              </a:ext>
            </a:extLst>
          </p:cNvPr>
          <p:cNvSpPr txBox="1"/>
          <p:nvPr/>
        </p:nvSpPr>
        <p:spPr>
          <a:xfrm>
            <a:off x="451596" y="8973138"/>
            <a:ext cx="5057191"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a:t>
            </a:r>
          </a:p>
          <a:p>
            <a:r>
              <a:rPr lang="en-US" sz="500" dirty="0">
                <a:solidFill>
                  <a:schemeClr val="accent3">
                    <a:lumMod val="50000"/>
                  </a:schemeClr>
                </a:solidFill>
                <a:latin typeface="Open Sans" pitchFamily="2" charset="0"/>
                <a:ea typeface="Open Sans" pitchFamily="2" charset="0"/>
                <a:cs typeface="Open Sans" pitchFamily="2" charset="0"/>
              </a:rPr>
              <a:t>|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583716519"/>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1865</TotalTime>
  <Words>1489</Words>
  <Application>Microsoft Office PowerPoint</Application>
  <PresentationFormat>Custom</PresentationFormat>
  <Paragraphs>123</Paragraphs>
  <Slides>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15</cp:revision>
  <cp:lastPrinted>2026-03-25T14:43:42Z</cp:lastPrinted>
  <dcterms:created xsi:type="dcterms:W3CDTF">2024-03-14T18:51:59Z</dcterms:created>
  <dcterms:modified xsi:type="dcterms:W3CDTF">2026-08-28T22:40:33Z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