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7" r:id="rId1"/>
  </p:sldMasterIdLst>
  <p:notesMasterIdLst>
    <p:notesMasterId r:id="rId7"/>
  </p:notesMasterIdLst>
  <p:handoutMasterIdLst>
    <p:handoutMasterId r:id="rId8"/>
  </p:handoutMasterIdLst>
  <p:sldIdLst>
    <p:sldId id="262" r:id="rId2"/>
    <p:sldId id="258" r:id="rId3"/>
    <p:sldId id="261" r:id="rId4"/>
    <p:sldId id="264" r:id="rId5"/>
    <p:sldId id="263" r:id="rId6"/>
  </p:sldIdLst>
  <p:sldSz cx="7772400" cy="10058400"/>
  <p:notesSz cx="7102475" cy="9388475"/>
  <p:defaultTextStyle>
    <a:defPPr>
      <a:defRPr lang="en-US"/>
    </a:defPPr>
    <a:lvl1pPr marL="0" algn="l" defTabSz="820583" rtl="0" eaLnBrk="1" latinLnBrk="0" hangingPunct="1">
      <a:defRPr sz="1615" kern="1200">
        <a:solidFill>
          <a:schemeClr val="tx1"/>
        </a:solidFill>
        <a:latin typeface="+mn-lt"/>
        <a:ea typeface="+mn-ea"/>
        <a:cs typeface="+mn-cs"/>
      </a:defRPr>
    </a:lvl1pPr>
    <a:lvl2pPr marL="410291" algn="l" defTabSz="820583" rtl="0" eaLnBrk="1" latinLnBrk="0" hangingPunct="1">
      <a:defRPr sz="1615" kern="1200">
        <a:solidFill>
          <a:schemeClr val="tx1"/>
        </a:solidFill>
        <a:latin typeface="+mn-lt"/>
        <a:ea typeface="+mn-ea"/>
        <a:cs typeface="+mn-cs"/>
      </a:defRPr>
    </a:lvl2pPr>
    <a:lvl3pPr marL="820583" algn="l" defTabSz="820583" rtl="0" eaLnBrk="1" latinLnBrk="0" hangingPunct="1">
      <a:defRPr sz="1615" kern="1200">
        <a:solidFill>
          <a:schemeClr val="tx1"/>
        </a:solidFill>
        <a:latin typeface="+mn-lt"/>
        <a:ea typeface="+mn-ea"/>
        <a:cs typeface="+mn-cs"/>
      </a:defRPr>
    </a:lvl3pPr>
    <a:lvl4pPr marL="1230874" algn="l" defTabSz="820583" rtl="0" eaLnBrk="1" latinLnBrk="0" hangingPunct="1">
      <a:defRPr sz="1615" kern="1200">
        <a:solidFill>
          <a:schemeClr val="tx1"/>
        </a:solidFill>
        <a:latin typeface="+mn-lt"/>
        <a:ea typeface="+mn-ea"/>
        <a:cs typeface="+mn-cs"/>
      </a:defRPr>
    </a:lvl4pPr>
    <a:lvl5pPr marL="1641165" algn="l" defTabSz="820583" rtl="0" eaLnBrk="1" latinLnBrk="0" hangingPunct="1">
      <a:defRPr sz="1615" kern="1200">
        <a:solidFill>
          <a:schemeClr val="tx1"/>
        </a:solidFill>
        <a:latin typeface="+mn-lt"/>
        <a:ea typeface="+mn-ea"/>
        <a:cs typeface="+mn-cs"/>
      </a:defRPr>
    </a:lvl5pPr>
    <a:lvl6pPr marL="2051456" algn="l" defTabSz="820583" rtl="0" eaLnBrk="1" latinLnBrk="0" hangingPunct="1">
      <a:defRPr sz="1615" kern="1200">
        <a:solidFill>
          <a:schemeClr val="tx1"/>
        </a:solidFill>
        <a:latin typeface="+mn-lt"/>
        <a:ea typeface="+mn-ea"/>
        <a:cs typeface="+mn-cs"/>
      </a:defRPr>
    </a:lvl6pPr>
    <a:lvl7pPr marL="2461748" algn="l" defTabSz="820583" rtl="0" eaLnBrk="1" latinLnBrk="0" hangingPunct="1">
      <a:defRPr sz="1615" kern="1200">
        <a:solidFill>
          <a:schemeClr val="tx1"/>
        </a:solidFill>
        <a:latin typeface="+mn-lt"/>
        <a:ea typeface="+mn-ea"/>
        <a:cs typeface="+mn-cs"/>
      </a:defRPr>
    </a:lvl7pPr>
    <a:lvl8pPr marL="2872039" algn="l" defTabSz="820583" rtl="0" eaLnBrk="1" latinLnBrk="0" hangingPunct="1">
      <a:defRPr sz="1615" kern="1200">
        <a:solidFill>
          <a:schemeClr val="tx1"/>
        </a:solidFill>
        <a:latin typeface="+mn-lt"/>
        <a:ea typeface="+mn-ea"/>
        <a:cs typeface="+mn-cs"/>
      </a:defRPr>
    </a:lvl8pPr>
    <a:lvl9pPr marL="3282330" algn="l" defTabSz="820583" rtl="0" eaLnBrk="1" latinLnBrk="0" hangingPunct="1">
      <a:defRPr sz="1615"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485FFD89-4FBB-40AE-9C68-F38CFDEF9273}">
          <p14:sldIdLst>
            <p14:sldId id="262"/>
          </p14:sldIdLst>
        </p14:section>
        <p14:section name="Two page version" id="{341B911A-C491-43F8-AAA6-A696E6DBF332}">
          <p14:sldIdLst>
            <p14:sldId id="258"/>
            <p14:sldId id="261"/>
            <p14:sldId id="264"/>
          </p14:sldIdLst>
        </p14:section>
        <p14:section name="One page version" id="{8165AE70-829A-43E3-A72E-0199C5EA5D33}">
          <p14:sldIdLst>
            <p14:sldId id="26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1CE"/>
    <a:srgbClr val="454548"/>
    <a:srgbClr val="F4F1F8"/>
    <a:srgbClr val="CEC4CC"/>
    <a:srgbClr val="545456"/>
    <a:srgbClr val="D3C9E0"/>
    <a:srgbClr val="54378D"/>
    <a:srgbClr val="FFFFFF"/>
    <a:srgbClr val="000000"/>
    <a:srgbClr val="A996C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272"/>
    <p:restoredTop sz="93446" autoAdjust="0"/>
  </p:normalViewPr>
  <p:slideViewPr>
    <p:cSldViewPr snapToGrid="0">
      <p:cViewPr varScale="1">
        <p:scale>
          <a:sx n="53" d="100"/>
          <a:sy n="53" d="100"/>
        </p:scale>
        <p:origin x="2328" y="53"/>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61" d="100"/>
          <a:sy n="61" d="100"/>
        </p:scale>
        <p:origin x="2342" y="5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EE7E299-6BD0-8186-9B90-A6C910DF0665}"/>
              </a:ext>
            </a:extLst>
          </p:cNvPr>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a:extLst>
              <a:ext uri="{FF2B5EF4-FFF2-40B4-BE49-F238E27FC236}">
                <a16:creationId xmlns:a16="http://schemas.microsoft.com/office/drawing/2014/main" id="{70DFDE7E-7651-777D-F092-806CCDDBEE02}"/>
              </a:ext>
            </a:extLst>
          </p:cNvPr>
          <p:cNvSpPr>
            <a:spLocks noGrp="1"/>
          </p:cNvSpPr>
          <p:nvPr>
            <p:ph type="dt" sz="quarter" idx="1"/>
          </p:nvPr>
        </p:nvSpPr>
        <p:spPr>
          <a:xfrm>
            <a:off x="4023092" y="0"/>
            <a:ext cx="3077739" cy="471054"/>
          </a:xfrm>
          <a:prstGeom prst="rect">
            <a:avLst/>
          </a:prstGeom>
        </p:spPr>
        <p:txBody>
          <a:bodyPr vert="horz" lIns="94229" tIns="47114" rIns="94229" bIns="47114" rtlCol="0"/>
          <a:lstStyle>
            <a:lvl1pPr algn="r">
              <a:defRPr sz="1200"/>
            </a:lvl1pPr>
          </a:lstStyle>
          <a:p>
            <a:fld id="{3CA0F514-0C8C-504E-84CF-028AEC83F33E}" type="datetimeFigureOut">
              <a:rPr lang="en-US" smtClean="0"/>
              <a:t>8/28/2026</a:t>
            </a:fld>
            <a:endParaRPr lang="en-US"/>
          </a:p>
        </p:txBody>
      </p:sp>
      <p:sp>
        <p:nvSpPr>
          <p:cNvPr id="4" name="Footer Placeholder 3">
            <a:extLst>
              <a:ext uri="{FF2B5EF4-FFF2-40B4-BE49-F238E27FC236}">
                <a16:creationId xmlns:a16="http://schemas.microsoft.com/office/drawing/2014/main" id="{B0C55D0A-88B1-1CC5-F9C7-26D508C61751}"/>
              </a:ext>
            </a:extLst>
          </p:cNvPr>
          <p:cNvSpPr>
            <a:spLocks noGrp="1"/>
          </p:cNvSpPr>
          <p:nvPr>
            <p:ph type="ftr" sz="quarter" idx="2"/>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DED780C-D787-78FC-170D-088FD8D0549D}"/>
              </a:ext>
            </a:extLst>
          </p:cNvPr>
          <p:cNvSpPr>
            <a:spLocks noGrp="1"/>
          </p:cNvSpPr>
          <p:nvPr>
            <p:ph type="sldNum" sz="quarter" idx="3"/>
          </p:nvPr>
        </p:nvSpPr>
        <p:spPr>
          <a:xfrm>
            <a:off x="4023092" y="8917422"/>
            <a:ext cx="3077739" cy="471053"/>
          </a:xfrm>
          <a:prstGeom prst="rect">
            <a:avLst/>
          </a:prstGeom>
        </p:spPr>
        <p:txBody>
          <a:bodyPr vert="horz" lIns="94229" tIns="47114" rIns="94229" bIns="47114" rtlCol="0" anchor="b"/>
          <a:lstStyle>
            <a:lvl1pPr algn="r">
              <a:defRPr sz="1200"/>
            </a:lvl1pPr>
          </a:lstStyle>
          <a:p>
            <a:fld id="{723E1530-7AF0-D14F-ABA6-DCBCD160D36A}" type="slidenum">
              <a:rPr lang="en-US" smtClean="0"/>
              <a:t>‹#›</a:t>
            </a:fld>
            <a:endParaRPr lang="en-US"/>
          </a:p>
        </p:txBody>
      </p:sp>
    </p:spTree>
    <p:extLst>
      <p:ext uri="{BB962C8B-B14F-4D97-AF65-F5344CB8AC3E}">
        <p14:creationId xmlns:p14="http://schemas.microsoft.com/office/powerpoint/2010/main" val="39685884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6B6DB5F6-16FF-43F1-A77D-0AEF242F3CD9}" type="datetimeFigureOut">
              <a:rPr lang="en-US" smtClean="0"/>
              <a:t>8/28/2026</a:t>
            </a:fld>
            <a:endParaRPr lang="en-US"/>
          </a:p>
        </p:txBody>
      </p:sp>
      <p:sp>
        <p:nvSpPr>
          <p:cNvPr id="4" name="Slide Image Placeholder 3"/>
          <p:cNvSpPr>
            <a:spLocks noGrp="1" noRot="1" noChangeAspect="1"/>
          </p:cNvSpPr>
          <p:nvPr>
            <p:ph type="sldImg" idx="2"/>
          </p:nvPr>
        </p:nvSpPr>
        <p:spPr>
          <a:xfrm>
            <a:off x="2327275" y="1173163"/>
            <a:ext cx="2447925" cy="31686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6ECBB824-6677-4AEB-8D96-7E9C84DD084F}" type="slidenum">
              <a:rPr lang="en-US" smtClean="0"/>
              <a:t>‹#›</a:t>
            </a:fld>
            <a:endParaRPr lang="en-US"/>
          </a:p>
        </p:txBody>
      </p:sp>
    </p:spTree>
    <p:extLst>
      <p:ext uri="{BB962C8B-B14F-4D97-AF65-F5344CB8AC3E}">
        <p14:creationId xmlns:p14="http://schemas.microsoft.com/office/powerpoint/2010/main" val="415404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ECBB824-6677-4AEB-8D96-7E9C84DD084F}" type="slidenum">
              <a:rPr lang="en-US" smtClean="0"/>
              <a:t>1</a:t>
            </a:fld>
            <a:endParaRPr lang="en-US"/>
          </a:p>
        </p:txBody>
      </p:sp>
    </p:spTree>
    <p:extLst>
      <p:ext uri="{BB962C8B-B14F-4D97-AF65-F5344CB8AC3E}">
        <p14:creationId xmlns:p14="http://schemas.microsoft.com/office/powerpoint/2010/main" val="3999328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slide layouts there is another version of this without the call to action box on the bottom left.</a:t>
            </a:r>
          </a:p>
          <a:p>
            <a:endParaRPr lang="en-US" dirty="0"/>
          </a:p>
        </p:txBody>
      </p:sp>
      <p:sp>
        <p:nvSpPr>
          <p:cNvPr id="4" name="Slide Number Placeholder 3"/>
          <p:cNvSpPr>
            <a:spLocks noGrp="1"/>
          </p:cNvSpPr>
          <p:nvPr>
            <p:ph type="sldNum" sz="quarter" idx="5"/>
          </p:nvPr>
        </p:nvSpPr>
        <p:spPr/>
        <p:txBody>
          <a:bodyPr/>
          <a:lstStyle/>
          <a:p>
            <a:fld id="{6ECBB824-6677-4AEB-8D96-7E9C84DD084F}" type="slidenum">
              <a:rPr lang="en-US" smtClean="0"/>
              <a:t>2</a:t>
            </a:fld>
            <a:endParaRPr lang="en-US"/>
          </a:p>
        </p:txBody>
      </p:sp>
    </p:spTree>
    <p:extLst>
      <p:ext uri="{BB962C8B-B14F-4D97-AF65-F5344CB8AC3E}">
        <p14:creationId xmlns:p14="http://schemas.microsoft.com/office/powerpoint/2010/main" val="17743419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7CC45-86A3-A1AB-5ECB-3B15B78250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81FA55-7E12-52CD-DB75-223D99F121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E9B73F-EA46-A098-F25D-9B1A6E0BD525}"/>
              </a:ext>
            </a:extLst>
          </p:cNvPr>
          <p:cNvSpPr>
            <a:spLocks noGrp="1"/>
          </p:cNvSpPr>
          <p:nvPr>
            <p:ph type="body" idx="1"/>
          </p:nvPr>
        </p:nvSpPr>
        <p:spPr/>
        <p:txBody>
          <a:bodyPr/>
          <a:lstStyle/>
          <a:p>
            <a:pPr>
              <a:spcAft>
                <a:spcPts val="600"/>
              </a:spcAft>
            </a:pPr>
            <a:r>
              <a:rPr lang="en-US" b="1" dirty="0"/>
              <a:t>To customize the table see instructions below.</a:t>
            </a:r>
          </a:p>
          <a:p>
            <a:pPr>
              <a:spcAft>
                <a:spcPts val="600"/>
              </a:spcAft>
            </a:pPr>
            <a:r>
              <a:rPr lang="en-US" dirty="0"/>
              <a:t>Reminders for adjustments:</a:t>
            </a:r>
          </a:p>
          <a:p>
            <a:pPr>
              <a:spcAft>
                <a:spcPts val="600"/>
              </a:spcAft>
            </a:pPr>
            <a:endParaRPr lang="en-US" dirty="0"/>
          </a:p>
          <a:p>
            <a:pPr marL="171450" indent="-171450">
              <a:spcAft>
                <a:spcPts val="600"/>
              </a:spcAft>
              <a:buFont typeface="Arial" panose="020B0604020202020204" pitchFamily="34" charset="0"/>
              <a:buChar char="•"/>
            </a:pPr>
            <a:r>
              <a:rPr lang="en-US" dirty="0"/>
              <a:t>Removing of whole plans (columns) and corresponding benefits (rows) is acceptable as long as table sizing is adhered to. See below.</a:t>
            </a:r>
          </a:p>
          <a:p>
            <a:pPr marL="171450" indent="-171450">
              <a:spcAft>
                <a:spcPts val="600"/>
              </a:spcAft>
              <a:buFont typeface="Arial" panose="020B0604020202020204" pitchFamily="34" charset="0"/>
              <a:buChar char="•"/>
            </a:pPr>
            <a:r>
              <a:rPr lang="en-US" dirty="0"/>
              <a:t>Adjusting benefit definitions is not approved.</a:t>
            </a:r>
          </a:p>
          <a:p>
            <a:pPr marL="171450" indent="-171450">
              <a:spcAft>
                <a:spcPts val="600"/>
              </a:spcAft>
              <a:buFont typeface="Arial" panose="020B0604020202020204" pitchFamily="34" charset="0"/>
              <a:buChar char="•"/>
            </a:pPr>
            <a:r>
              <a:rPr lang="en-US" dirty="0"/>
              <a:t>Removing limits </a:t>
            </a:r>
            <a:r>
              <a:rPr lang="en-US" b="1" dirty="0"/>
              <a:t>is not approved.</a:t>
            </a:r>
          </a:p>
          <a:p>
            <a:pPr marL="171450" indent="-171450">
              <a:spcAft>
                <a:spcPts val="600"/>
              </a:spcAft>
              <a:buFont typeface="Arial" panose="020B0604020202020204" pitchFamily="34" charset="0"/>
              <a:buChar char="•"/>
            </a:pPr>
            <a:r>
              <a:rPr lang="en-US" dirty="0"/>
              <a:t>Removing the scannable QR codes which direct to the corresponding product guide is not approved.</a:t>
            </a:r>
          </a:p>
          <a:p>
            <a:pPr marL="171450" indent="-171450">
              <a:spcAft>
                <a:spcPts val="600"/>
              </a:spcAft>
              <a:buFont typeface="Arial" panose="020B0604020202020204" pitchFamily="34" charset="0"/>
              <a:buChar char="•"/>
            </a:pPr>
            <a:r>
              <a:rPr lang="en-US" dirty="0"/>
              <a:t>Ensure the guide is coordinated to the state the company is sitused in before making adjustments.</a:t>
            </a:r>
          </a:p>
          <a:p>
            <a:pPr>
              <a:spcAft>
                <a:spcPts val="600"/>
              </a:spcAft>
            </a:pPr>
            <a:endParaRPr lang="en-US" dirty="0"/>
          </a:p>
          <a:p>
            <a:pPr>
              <a:spcAft>
                <a:spcPts val="600"/>
              </a:spcAft>
            </a:pPr>
            <a:r>
              <a:rPr lang="en-US" b="1" dirty="0"/>
              <a:t>Table customization instructions:</a:t>
            </a:r>
            <a:endParaRPr lang="en-US" dirty="0"/>
          </a:p>
          <a:p>
            <a:pPr>
              <a:spcAft>
                <a:spcPts val="600"/>
              </a:spcAft>
            </a:pPr>
            <a:r>
              <a:rPr lang="en-US" dirty="0"/>
              <a:t>To remove a plan column: </a:t>
            </a:r>
          </a:p>
          <a:p>
            <a:pPr>
              <a:spcAft>
                <a:spcPts val="600"/>
              </a:spcAft>
            </a:pPr>
            <a:endParaRPr lang="en-US" dirty="0"/>
          </a:p>
          <a:p>
            <a:pPr>
              <a:spcAft>
                <a:spcPts val="600"/>
              </a:spcAft>
            </a:pPr>
            <a:r>
              <a:rPr lang="en-US" dirty="0"/>
              <a:t>1. hover over the plan columns (vertical) you want removed until you see a downward bold black arrow — click and the column should be fully selected and highlighted.</a:t>
            </a:r>
          </a:p>
          <a:p>
            <a:pPr>
              <a:spcAft>
                <a:spcPts val="600"/>
              </a:spcAft>
            </a:pPr>
            <a:r>
              <a:rPr lang="en-US" dirty="0"/>
              <a:t>2. Right-click inside of that column and select "delete" &gt; "delete column" from the pop-up bar.</a:t>
            </a:r>
          </a:p>
          <a:p>
            <a:pPr>
              <a:spcAft>
                <a:spcPts val="600"/>
              </a:spcAft>
            </a:pPr>
            <a:r>
              <a:rPr lang="en-US" dirty="0"/>
              <a:t>3. Check if there are any rows (horizontal) that need to be removed as a consequence of the plan removals and delete those using the same process. E.g., by eliminating the Premier plan, you don't need to show "Post admission coverage" or "Sick while away"</a:t>
            </a:r>
          </a:p>
          <a:p>
            <a:pPr>
              <a:spcAft>
                <a:spcPts val="600"/>
              </a:spcAft>
            </a:pPr>
            <a:r>
              <a:rPr lang="en-US" dirty="0"/>
              <a:t>4. To make sure the table still looks good on the page, select the entire table, then go to the "Table layout" tab. Under "Table size" ensure that the width of the table is 7.5".</a:t>
            </a:r>
          </a:p>
        </p:txBody>
      </p:sp>
      <p:sp>
        <p:nvSpPr>
          <p:cNvPr id="4" name="Slide Number Placeholder 3">
            <a:extLst>
              <a:ext uri="{FF2B5EF4-FFF2-40B4-BE49-F238E27FC236}">
                <a16:creationId xmlns:a16="http://schemas.microsoft.com/office/drawing/2014/main" id="{A5192E12-8B7A-FFA0-6374-A171601D1509}"/>
              </a:ext>
            </a:extLst>
          </p:cNvPr>
          <p:cNvSpPr>
            <a:spLocks noGrp="1"/>
          </p:cNvSpPr>
          <p:nvPr>
            <p:ph type="sldNum" sz="quarter" idx="5"/>
          </p:nvPr>
        </p:nvSpPr>
        <p:spPr/>
        <p:txBody>
          <a:bodyPr/>
          <a:lstStyle/>
          <a:p>
            <a:fld id="{6ECBB824-6677-4AEB-8D96-7E9C84DD084F}" type="slidenum">
              <a:rPr lang="en-US" smtClean="0"/>
              <a:t>3</a:t>
            </a:fld>
            <a:endParaRPr lang="en-US"/>
          </a:p>
        </p:txBody>
      </p:sp>
    </p:spTree>
    <p:extLst>
      <p:ext uri="{BB962C8B-B14F-4D97-AF65-F5344CB8AC3E}">
        <p14:creationId xmlns:p14="http://schemas.microsoft.com/office/powerpoint/2010/main" val="3056709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3CA638-0ADE-D30C-5B18-D2207CF331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5BE496-E35F-FF33-FDA6-1DF8A92C8B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700AA1-62A9-72E7-8BAD-50597AC066D9}"/>
              </a:ext>
            </a:extLst>
          </p:cNvPr>
          <p:cNvSpPr>
            <a:spLocks noGrp="1"/>
          </p:cNvSpPr>
          <p:nvPr>
            <p:ph type="body" idx="1"/>
          </p:nvPr>
        </p:nvSpPr>
        <p:spPr/>
        <p:txBody>
          <a:bodyPr/>
          <a:lstStyle/>
          <a:p>
            <a:pPr>
              <a:spcAft>
                <a:spcPts val="600"/>
              </a:spcAft>
            </a:pPr>
            <a:r>
              <a:rPr lang="en-US" b="1" dirty="0"/>
              <a:t>To customize the table see instructions below.</a:t>
            </a:r>
          </a:p>
          <a:p>
            <a:pPr>
              <a:spcAft>
                <a:spcPts val="600"/>
              </a:spcAft>
            </a:pPr>
            <a:r>
              <a:rPr lang="en-US" dirty="0"/>
              <a:t>Reminders for adjustments:</a:t>
            </a:r>
          </a:p>
          <a:p>
            <a:pPr>
              <a:spcAft>
                <a:spcPts val="600"/>
              </a:spcAft>
            </a:pPr>
            <a:endParaRPr lang="en-US" dirty="0"/>
          </a:p>
          <a:p>
            <a:pPr marL="171450" indent="-171450">
              <a:spcAft>
                <a:spcPts val="600"/>
              </a:spcAft>
              <a:buFont typeface="Arial" panose="020B0604020202020204" pitchFamily="34" charset="0"/>
              <a:buChar char="•"/>
            </a:pPr>
            <a:r>
              <a:rPr lang="en-US" dirty="0"/>
              <a:t>Removing of whole plans (columns) and corresponding benefits (rows) is acceptable as long as table sizing is adhered to. See below.</a:t>
            </a:r>
          </a:p>
          <a:p>
            <a:pPr marL="171450" indent="-171450">
              <a:spcAft>
                <a:spcPts val="600"/>
              </a:spcAft>
              <a:buFont typeface="Arial" panose="020B0604020202020204" pitchFamily="34" charset="0"/>
              <a:buChar char="•"/>
            </a:pPr>
            <a:r>
              <a:rPr lang="en-US" dirty="0"/>
              <a:t>Adjusting benefit definitions is not approved.</a:t>
            </a:r>
          </a:p>
          <a:p>
            <a:pPr marL="171450" indent="-171450">
              <a:spcAft>
                <a:spcPts val="600"/>
              </a:spcAft>
              <a:buFont typeface="Arial" panose="020B0604020202020204" pitchFamily="34" charset="0"/>
              <a:buChar char="•"/>
            </a:pPr>
            <a:r>
              <a:rPr lang="en-US" dirty="0"/>
              <a:t>Removing limits </a:t>
            </a:r>
            <a:r>
              <a:rPr lang="en-US" b="1" dirty="0"/>
              <a:t>is not approved.</a:t>
            </a:r>
          </a:p>
          <a:p>
            <a:pPr marL="171450" indent="-171450">
              <a:spcAft>
                <a:spcPts val="600"/>
              </a:spcAft>
              <a:buFont typeface="Arial" panose="020B0604020202020204" pitchFamily="34" charset="0"/>
              <a:buChar char="•"/>
            </a:pPr>
            <a:r>
              <a:rPr lang="en-US" dirty="0"/>
              <a:t>Removing the scannable QR codes which direct to the corresponding product guide is not approved.</a:t>
            </a:r>
          </a:p>
          <a:p>
            <a:pPr marL="171450" indent="-171450">
              <a:spcAft>
                <a:spcPts val="600"/>
              </a:spcAft>
              <a:buFont typeface="Arial" panose="020B0604020202020204" pitchFamily="34" charset="0"/>
              <a:buChar char="•"/>
            </a:pPr>
            <a:r>
              <a:rPr lang="en-US" dirty="0"/>
              <a:t>Ensure the guide is coordinated to the state the company is sitused in before making adjustments.</a:t>
            </a:r>
          </a:p>
          <a:p>
            <a:pPr>
              <a:spcAft>
                <a:spcPts val="600"/>
              </a:spcAft>
            </a:pPr>
            <a:endParaRPr lang="en-US" dirty="0"/>
          </a:p>
          <a:p>
            <a:pPr>
              <a:spcAft>
                <a:spcPts val="600"/>
              </a:spcAft>
            </a:pPr>
            <a:r>
              <a:rPr lang="en-US" b="1" dirty="0"/>
              <a:t>Table customization instructions:</a:t>
            </a:r>
            <a:endParaRPr lang="en-US" dirty="0"/>
          </a:p>
          <a:p>
            <a:pPr>
              <a:spcAft>
                <a:spcPts val="600"/>
              </a:spcAft>
            </a:pPr>
            <a:r>
              <a:rPr lang="en-US" dirty="0"/>
              <a:t>To remove a plan column: </a:t>
            </a:r>
          </a:p>
          <a:p>
            <a:pPr>
              <a:spcAft>
                <a:spcPts val="600"/>
              </a:spcAft>
            </a:pPr>
            <a:endParaRPr lang="en-US" dirty="0"/>
          </a:p>
          <a:p>
            <a:pPr>
              <a:spcAft>
                <a:spcPts val="600"/>
              </a:spcAft>
            </a:pPr>
            <a:r>
              <a:rPr lang="en-US" dirty="0"/>
              <a:t>1. hover over the plan columns (vertical) you want removed until you see a downward bold black arrow — click and the column should be fully selected and highlighted.</a:t>
            </a:r>
          </a:p>
          <a:p>
            <a:pPr>
              <a:spcAft>
                <a:spcPts val="600"/>
              </a:spcAft>
            </a:pPr>
            <a:r>
              <a:rPr lang="en-US" dirty="0"/>
              <a:t>2. Right-click inside of that column and select "delete" &gt; "delete column" from the pop-up bar.</a:t>
            </a:r>
          </a:p>
          <a:p>
            <a:pPr>
              <a:spcAft>
                <a:spcPts val="600"/>
              </a:spcAft>
            </a:pPr>
            <a:r>
              <a:rPr lang="en-US" dirty="0"/>
              <a:t>3. Check if there are any rows (horizontal) that need to be removed as a consequence of the plan removals and delete those using the same process. E.g., by eliminating the Premier plan, you don't need to show "Post admission coverage" or "Sick while away"</a:t>
            </a:r>
          </a:p>
          <a:p>
            <a:pPr>
              <a:spcAft>
                <a:spcPts val="600"/>
              </a:spcAft>
            </a:pPr>
            <a:r>
              <a:rPr lang="en-US" dirty="0"/>
              <a:t>4. To make sure the table still looks good on the page, select the entire table, then go to the "Table layout" tab. Under "Table size" ensure that the width of the table is 7.5".</a:t>
            </a:r>
          </a:p>
        </p:txBody>
      </p:sp>
      <p:sp>
        <p:nvSpPr>
          <p:cNvPr id="4" name="Slide Number Placeholder 3">
            <a:extLst>
              <a:ext uri="{FF2B5EF4-FFF2-40B4-BE49-F238E27FC236}">
                <a16:creationId xmlns:a16="http://schemas.microsoft.com/office/drawing/2014/main" id="{7F88D301-51B1-571E-0ADA-AD8315BA569F}"/>
              </a:ext>
            </a:extLst>
          </p:cNvPr>
          <p:cNvSpPr>
            <a:spLocks noGrp="1"/>
          </p:cNvSpPr>
          <p:nvPr>
            <p:ph type="sldNum" sz="quarter" idx="5"/>
          </p:nvPr>
        </p:nvSpPr>
        <p:spPr/>
        <p:txBody>
          <a:bodyPr/>
          <a:lstStyle/>
          <a:p>
            <a:fld id="{6ECBB824-6677-4AEB-8D96-7E9C84DD084F}" type="slidenum">
              <a:rPr lang="en-US" smtClean="0"/>
              <a:t>4</a:t>
            </a:fld>
            <a:endParaRPr lang="en-US"/>
          </a:p>
        </p:txBody>
      </p:sp>
    </p:spTree>
    <p:extLst>
      <p:ext uri="{BB962C8B-B14F-4D97-AF65-F5344CB8AC3E}">
        <p14:creationId xmlns:p14="http://schemas.microsoft.com/office/powerpoint/2010/main" val="12666538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pPr>
            <a:r>
              <a:rPr lang="en-US" b="1" dirty="0"/>
              <a:t>To customize the table see instructions below.</a:t>
            </a:r>
          </a:p>
          <a:p>
            <a:pPr>
              <a:spcAft>
                <a:spcPts val="600"/>
              </a:spcAft>
            </a:pPr>
            <a:r>
              <a:rPr lang="en-US" dirty="0"/>
              <a:t>Reminders for adjustments:</a:t>
            </a:r>
          </a:p>
          <a:p>
            <a:pPr>
              <a:spcAft>
                <a:spcPts val="600"/>
              </a:spcAft>
            </a:pPr>
            <a:endParaRPr lang="en-US" dirty="0"/>
          </a:p>
          <a:p>
            <a:pPr marL="171450" indent="-171450">
              <a:spcAft>
                <a:spcPts val="600"/>
              </a:spcAft>
              <a:buFont typeface="Arial" panose="020B0604020202020204" pitchFamily="34" charset="0"/>
              <a:buChar char="•"/>
            </a:pPr>
            <a:r>
              <a:rPr lang="en-US" dirty="0"/>
              <a:t>Removing of whole plans (columns) and corresponding benefits (rows) is acceptable as long as table sizing is adhered to. See below.</a:t>
            </a:r>
          </a:p>
          <a:p>
            <a:pPr marL="171450" indent="-171450">
              <a:spcAft>
                <a:spcPts val="600"/>
              </a:spcAft>
              <a:buFont typeface="Arial" panose="020B0604020202020204" pitchFamily="34" charset="0"/>
              <a:buChar char="•"/>
            </a:pPr>
            <a:r>
              <a:rPr lang="en-US" dirty="0"/>
              <a:t>Adjusting benefit definitions is not approved.</a:t>
            </a:r>
          </a:p>
          <a:p>
            <a:pPr marL="171450" indent="-171450">
              <a:spcAft>
                <a:spcPts val="600"/>
              </a:spcAft>
              <a:buFont typeface="Arial" panose="020B0604020202020204" pitchFamily="34" charset="0"/>
              <a:buChar char="•"/>
            </a:pPr>
            <a:r>
              <a:rPr lang="en-US" dirty="0"/>
              <a:t>Removing limits </a:t>
            </a:r>
            <a:r>
              <a:rPr lang="en-US" b="1" dirty="0"/>
              <a:t>is not approved.</a:t>
            </a:r>
          </a:p>
          <a:p>
            <a:pPr marL="171450" indent="-171450">
              <a:spcAft>
                <a:spcPts val="600"/>
              </a:spcAft>
              <a:buFont typeface="Arial" panose="020B0604020202020204" pitchFamily="34" charset="0"/>
              <a:buChar char="•"/>
            </a:pPr>
            <a:r>
              <a:rPr lang="en-US" dirty="0"/>
              <a:t>Removing the scannable QR codes which direct to the corresponding product guide is not approved.</a:t>
            </a:r>
          </a:p>
          <a:p>
            <a:pPr marL="171450" indent="-171450">
              <a:spcAft>
                <a:spcPts val="600"/>
              </a:spcAft>
              <a:buFont typeface="Arial" panose="020B0604020202020204" pitchFamily="34" charset="0"/>
              <a:buChar char="•"/>
            </a:pPr>
            <a:r>
              <a:rPr lang="en-US" dirty="0"/>
              <a:t>Ensure the guide is coordinated to the state the company is sitused in before making adjustments.</a:t>
            </a:r>
          </a:p>
          <a:p>
            <a:pPr>
              <a:spcAft>
                <a:spcPts val="600"/>
              </a:spcAft>
            </a:pPr>
            <a:endParaRPr lang="en-US" dirty="0"/>
          </a:p>
          <a:p>
            <a:pPr>
              <a:spcAft>
                <a:spcPts val="600"/>
              </a:spcAft>
            </a:pPr>
            <a:r>
              <a:rPr lang="en-US" b="1" dirty="0"/>
              <a:t>Table customization instructions:</a:t>
            </a:r>
            <a:endParaRPr lang="en-US" dirty="0"/>
          </a:p>
          <a:p>
            <a:pPr>
              <a:spcAft>
                <a:spcPts val="600"/>
              </a:spcAft>
            </a:pPr>
            <a:r>
              <a:rPr lang="en-US" dirty="0"/>
              <a:t>To remove a plan column: </a:t>
            </a:r>
          </a:p>
          <a:p>
            <a:pPr>
              <a:spcAft>
                <a:spcPts val="600"/>
              </a:spcAft>
            </a:pPr>
            <a:endParaRPr lang="en-US" dirty="0"/>
          </a:p>
          <a:p>
            <a:pPr>
              <a:spcAft>
                <a:spcPts val="600"/>
              </a:spcAft>
            </a:pPr>
            <a:r>
              <a:rPr lang="en-US" dirty="0"/>
              <a:t>1. hover over the plan columns (vertical) you want removed until you see a downward bold black arrow — click and the column should be fully selected and highlighted.</a:t>
            </a:r>
          </a:p>
          <a:p>
            <a:pPr>
              <a:spcAft>
                <a:spcPts val="600"/>
              </a:spcAft>
            </a:pPr>
            <a:r>
              <a:rPr lang="en-US" dirty="0"/>
              <a:t>2. Right-click inside of that column and select "delete" &gt; "delete column" from the pop-up bar.</a:t>
            </a:r>
          </a:p>
          <a:p>
            <a:pPr>
              <a:spcAft>
                <a:spcPts val="600"/>
              </a:spcAft>
            </a:pPr>
            <a:r>
              <a:rPr lang="en-US" dirty="0"/>
              <a:t>3. Check if there are any rows (horizontal) that need to be removed as a consequence of the plan removals and delete those using the same process. E.g., by eliminating the Premier plan, you don't need to show "Post admission coverage" or "Sick while away"</a:t>
            </a:r>
          </a:p>
          <a:p>
            <a:pPr>
              <a:spcAft>
                <a:spcPts val="600"/>
              </a:spcAft>
            </a:pPr>
            <a:r>
              <a:rPr lang="en-US" dirty="0"/>
              <a:t>4. To make sure the table still looks good on the page, select the entire table, then go to the "Table layout" tab. Under "Table size" ensure that the width of the table is 7.5".</a:t>
            </a:r>
          </a:p>
        </p:txBody>
      </p:sp>
      <p:sp>
        <p:nvSpPr>
          <p:cNvPr id="4" name="Slide Number Placeholder 3"/>
          <p:cNvSpPr>
            <a:spLocks noGrp="1"/>
          </p:cNvSpPr>
          <p:nvPr>
            <p:ph type="sldNum" sz="quarter" idx="5"/>
          </p:nvPr>
        </p:nvSpPr>
        <p:spPr/>
        <p:txBody>
          <a:bodyPr/>
          <a:lstStyle/>
          <a:p>
            <a:fld id="{6ECBB824-6677-4AEB-8D96-7E9C84DD084F}" type="slidenum">
              <a:rPr lang="en-US" smtClean="0"/>
              <a:t>5</a:t>
            </a:fld>
            <a:endParaRPr lang="en-US"/>
          </a:p>
        </p:txBody>
      </p:sp>
    </p:spTree>
    <p:extLst>
      <p:ext uri="{BB962C8B-B14F-4D97-AF65-F5344CB8AC3E}">
        <p14:creationId xmlns:p14="http://schemas.microsoft.com/office/powerpoint/2010/main" val="20629472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struction sheet">
    <p:bg>
      <p:bgRef idx="1001">
        <a:schemeClr val="bg2"/>
      </p:bgRef>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BA2644ED-6964-0C27-C4D5-1D7BE1DF6D2D}"/>
              </a:ext>
            </a:extLst>
          </p:cNvPr>
          <p:cNvCxnSpPr>
            <a:stCxn id="7" idx="6"/>
            <a:endCxn id="13" idx="2"/>
          </p:cNvCxnSpPr>
          <p:nvPr userDrawn="1"/>
        </p:nvCxnSpPr>
        <p:spPr>
          <a:xfrm>
            <a:off x="1133444" y="2810108"/>
            <a:ext cx="4786627" cy="0"/>
          </a:xfrm>
          <a:prstGeom prst="line">
            <a:avLst/>
          </a:prstGeom>
          <a:ln w="12700">
            <a:solidFill>
              <a:schemeClr val="accent2"/>
            </a:solidFill>
            <a:prstDash val="sysDot"/>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05BD0068-55DB-0DD0-B637-04A07566EE33}"/>
              </a:ext>
            </a:extLst>
          </p:cNvPr>
          <p:cNvSpPr txBox="1"/>
          <p:nvPr userDrawn="1"/>
        </p:nvSpPr>
        <p:spPr>
          <a:xfrm>
            <a:off x="565702" y="1277298"/>
            <a:ext cx="5745645" cy="1077218"/>
          </a:xfrm>
          <a:prstGeom prst="rect">
            <a:avLst/>
          </a:prstGeom>
          <a:noFill/>
        </p:spPr>
        <p:txBody>
          <a:bodyPr wrap="square" rtlCol="0">
            <a:spAutoFit/>
          </a:bodyPr>
          <a:lstStyle/>
          <a:p>
            <a:r>
              <a:rPr lang="en-US" sz="3200" b="1" dirty="0">
                <a:latin typeface="Poppins" panose="00000500000000000000" pitchFamily="2" charset="0"/>
                <a:cs typeface="Poppins" panose="00000500000000000000" pitchFamily="2" charset="0"/>
              </a:rPr>
              <a:t>How to prepare a MASA enrollment benefit guide</a:t>
            </a:r>
          </a:p>
        </p:txBody>
      </p:sp>
      <p:sp>
        <p:nvSpPr>
          <p:cNvPr id="5" name="TextBox 4">
            <a:extLst>
              <a:ext uri="{FF2B5EF4-FFF2-40B4-BE49-F238E27FC236}">
                <a16:creationId xmlns:a16="http://schemas.microsoft.com/office/drawing/2014/main" id="{10A7BC80-4C00-5FD2-8B63-7EA8533C1ABE}"/>
              </a:ext>
            </a:extLst>
          </p:cNvPr>
          <p:cNvSpPr txBox="1"/>
          <p:nvPr userDrawn="1"/>
        </p:nvSpPr>
        <p:spPr>
          <a:xfrm>
            <a:off x="4114803" y="4791116"/>
            <a:ext cx="3035368" cy="4751685"/>
          </a:xfrm>
          <a:prstGeom prst="rect">
            <a:avLst/>
          </a:prstGeom>
          <a:noFill/>
        </p:spPr>
        <p:txBody>
          <a:bodyPr wrap="square">
            <a:spAutoFit/>
          </a:bodyPr>
          <a:lstStyle/>
          <a:p>
            <a:pPr>
              <a:lnSpc>
                <a:spcPct val="125000"/>
              </a:lnSpc>
              <a:spcAft>
                <a:spcPts val="1200"/>
              </a:spcAft>
            </a:pPr>
            <a:r>
              <a:rPr lang="en-US" sz="1300" b="1" dirty="0">
                <a:solidFill>
                  <a:schemeClr val="accent2"/>
                </a:solidFill>
                <a:latin typeface="Poppins" pitchFamily="2" charset="77"/>
                <a:ea typeface="Open Sans" panose="020B0606030504020204" pitchFamily="34" charset="0"/>
                <a:cs typeface="Poppins" pitchFamily="2" charset="77"/>
              </a:rPr>
              <a:t>Table customization instructions</a:t>
            </a:r>
            <a:endParaRPr lang="en-US" sz="1300"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a:p>
            <a:pPr>
              <a:lnSpc>
                <a:spcPct val="125000"/>
              </a:lnSpc>
              <a:spcAft>
                <a:spcPts val="1200"/>
              </a:spcAft>
            </a:pPr>
            <a:r>
              <a:rPr lang="en-US" sz="1000" b="1" dirty="0">
                <a:latin typeface="Poppins" pitchFamily="2" charset="77"/>
                <a:ea typeface="Open Sans" panose="020B0606030504020204" pitchFamily="34" charset="0"/>
                <a:cs typeface="Poppins" pitchFamily="2" charset="77"/>
              </a:rPr>
              <a:t>To remove a plan column: </a:t>
            </a:r>
            <a:endParaRPr lang="en-US" sz="1000" dirty="0">
              <a:latin typeface="Poppins" pitchFamily="2" charset="77"/>
              <a:ea typeface="Open Sans" panose="020B0606030504020204" pitchFamily="34" charset="0"/>
              <a:cs typeface="Poppins" pitchFamily="2" charset="77"/>
            </a:endParaRP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Hover over the plan columns (vertical) you want removed until you see a downward bold black arrow — click and the column should be fully selected and highlighted.</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Right-click inside of that column and select "delete" &gt; "delete column" from the pop-up bar.</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Check if there are any rows (horizontal) that need to be removed as a consequence of the plan removals and delete those using the same process. E.g., by eliminating the Premier plan, you don't need to show "Post admission coverage" or "Sick while away"</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To make sure the table still looks good on the page, select the entire table, then go to the "Table layout" tab. Under "Table size" ensure that the width of the table is correct (either 5” or 7.5“).</a:t>
            </a:r>
          </a:p>
        </p:txBody>
      </p:sp>
      <p:sp>
        <p:nvSpPr>
          <p:cNvPr id="6" name="TextBox 5">
            <a:extLst>
              <a:ext uri="{FF2B5EF4-FFF2-40B4-BE49-F238E27FC236}">
                <a16:creationId xmlns:a16="http://schemas.microsoft.com/office/drawing/2014/main" id="{0DF59123-CEE7-8E91-7E2D-C7FE4DE49756}"/>
              </a:ext>
            </a:extLst>
          </p:cNvPr>
          <p:cNvSpPr txBox="1"/>
          <p:nvPr userDrawn="1"/>
        </p:nvSpPr>
        <p:spPr>
          <a:xfrm>
            <a:off x="622230" y="4791116"/>
            <a:ext cx="3035370" cy="4501617"/>
          </a:xfrm>
          <a:prstGeom prst="rect">
            <a:avLst/>
          </a:prstGeom>
          <a:noFill/>
        </p:spPr>
        <p:txBody>
          <a:bodyPr wrap="square">
            <a:spAutoFit/>
          </a:bodyPr>
          <a:lstStyle/>
          <a:p>
            <a:pPr>
              <a:lnSpc>
                <a:spcPct val="125000"/>
              </a:lnSpc>
              <a:spcAft>
                <a:spcPts val="1200"/>
              </a:spcAft>
            </a:pPr>
            <a:r>
              <a:rPr lang="en-US" sz="1300" b="1" dirty="0">
                <a:solidFill>
                  <a:schemeClr val="accent2"/>
                </a:solidFill>
                <a:latin typeface="Poppins" pitchFamily="2" charset="77"/>
                <a:ea typeface="Open Sans" panose="020B0606030504020204" pitchFamily="34" charset="0"/>
                <a:cs typeface="Poppins" pitchFamily="2" charset="77"/>
              </a:rPr>
              <a:t>Restrictions &amp; expectations</a:t>
            </a:r>
            <a:endParaRPr lang="en-US" sz="1300" b="1"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of whole plans (columns) and corresponding benefits (rows) is acceptable, as long as table sizing is adhered to. </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Adjusting benefit definitions is </a:t>
            </a:r>
            <a:r>
              <a:rPr lang="en-US" sz="1000" b="1" dirty="0">
                <a:latin typeface="Open Sans" panose="020B0606030504020204" pitchFamily="34" charset="0"/>
                <a:ea typeface="Open Sans" panose="020B0606030504020204" pitchFamily="34" charset="0"/>
                <a:cs typeface="Open Sans" panose="020B0606030504020204" pitchFamily="34" charset="0"/>
              </a:rPr>
              <a:t>not </a:t>
            </a:r>
            <a:r>
              <a:rPr lang="en-US" sz="1000" dirty="0">
                <a:latin typeface="Open Sans" panose="020B0606030504020204" pitchFamily="34" charset="0"/>
                <a:ea typeface="Open Sans" panose="020B0606030504020204" pitchFamily="34" charset="0"/>
                <a:cs typeface="Open Sans" panose="020B0606030504020204" pitchFamily="34" charset="0"/>
              </a:rPr>
              <a:t>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limits is </a:t>
            </a:r>
            <a:r>
              <a:rPr lang="en-US" sz="1000" b="1" dirty="0">
                <a:latin typeface="Open Sans" panose="020B0606030504020204" pitchFamily="34" charset="0"/>
                <a:ea typeface="Open Sans" panose="020B0606030504020204" pitchFamily="34" charset="0"/>
                <a:cs typeface="Open Sans" panose="020B0606030504020204" pitchFamily="34" charset="0"/>
              </a:rPr>
              <a:t>not</a:t>
            </a:r>
            <a:r>
              <a:rPr lang="en-US" sz="1000" dirty="0">
                <a:latin typeface="Open Sans" panose="020B0606030504020204" pitchFamily="34" charset="0"/>
                <a:ea typeface="Open Sans" panose="020B0606030504020204" pitchFamily="34" charset="0"/>
                <a:cs typeface="Open Sans" panose="020B0606030504020204" pitchFamily="34" charset="0"/>
              </a:rPr>
              <a:t> 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the scannable QR codes which direct to the corresponding product guide is </a:t>
            </a:r>
            <a:r>
              <a:rPr lang="en-US" sz="1000" b="1" dirty="0">
                <a:latin typeface="Open Sans" panose="020B0606030504020204" pitchFamily="34" charset="0"/>
                <a:ea typeface="Open Sans" panose="020B0606030504020204" pitchFamily="34" charset="0"/>
                <a:cs typeface="Open Sans" panose="020B0606030504020204" pitchFamily="34" charset="0"/>
              </a:rPr>
              <a:t>not</a:t>
            </a:r>
            <a:r>
              <a:rPr lang="en-US" sz="1000" dirty="0">
                <a:latin typeface="Open Sans" panose="020B0606030504020204" pitchFamily="34" charset="0"/>
                <a:ea typeface="Open Sans" panose="020B0606030504020204" pitchFamily="34" charset="0"/>
                <a:cs typeface="Open Sans" panose="020B0606030504020204" pitchFamily="34" charset="0"/>
              </a:rPr>
              <a:t> 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Ensure the guide is coordinated to the state the company is </a:t>
            </a:r>
            <a:r>
              <a:rPr lang="en-US" sz="1000" dirty="0" err="1">
                <a:latin typeface="Open Sans" panose="020B0606030504020204" pitchFamily="34" charset="0"/>
                <a:ea typeface="Open Sans" panose="020B0606030504020204" pitchFamily="34" charset="0"/>
                <a:cs typeface="Open Sans" panose="020B0606030504020204" pitchFamily="34" charset="0"/>
              </a:rPr>
              <a:t>sitused</a:t>
            </a:r>
            <a:r>
              <a:rPr lang="en-US" sz="1000" dirty="0">
                <a:latin typeface="Open Sans" panose="020B0606030504020204" pitchFamily="34" charset="0"/>
                <a:ea typeface="Open Sans" panose="020B0606030504020204" pitchFamily="34" charset="0"/>
                <a:cs typeface="Open Sans" panose="020B0606030504020204" pitchFamily="34" charset="0"/>
              </a:rPr>
              <a:t> in before making adjustments.</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Use of both pages in enrollment guides is </a:t>
            </a:r>
            <a:r>
              <a:rPr lang="en-US" sz="1000" b="1" dirty="0">
                <a:latin typeface="Open Sans" panose="020B0606030504020204" pitchFamily="34" charset="0"/>
                <a:ea typeface="Open Sans" panose="020B0606030504020204" pitchFamily="34" charset="0"/>
                <a:cs typeface="Open Sans" panose="020B0606030504020204" pitchFamily="34" charset="0"/>
              </a:rPr>
              <a:t>expected</a:t>
            </a:r>
            <a:r>
              <a:rPr lang="en-US" sz="1000" dirty="0">
                <a:latin typeface="Open Sans" panose="020B0606030504020204" pitchFamily="34" charset="0"/>
                <a:ea typeface="Open Sans" panose="020B0606030504020204" pitchFamily="34" charset="0"/>
                <a:cs typeface="Open Sans" panose="020B0606030504020204" pitchFamily="34" charset="0"/>
              </a:rPr>
              <a:t>. Page 1 educates while page 2 relates plan specifics.</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New enrollment guides are </a:t>
            </a:r>
            <a:r>
              <a:rPr lang="en-US" sz="1000" b="1" dirty="0">
                <a:latin typeface="Open Sans" panose="020B0606030504020204" pitchFamily="34" charset="0"/>
                <a:ea typeface="Open Sans" panose="020B0606030504020204" pitchFamily="34" charset="0"/>
                <a:cs typeface="Open Sans" panose="020B0606030504020204" pitchFamily="34" charset="0"/>
              </a:rPr>
              <a:t>expected</a:t>
            </a:r>
            <a:r>
              <a:rPr lang="en-US" sz="1000" dirty="0">
                <a:latin typeface="Open Sans" panose="020B0606030504020204" pitchFamily="34" charset="0"/>
                <a:ea typeface="Open Sans" panose="020B0606030504020204" pitchFamily="34" charset="0"/>
                <a:cs typeface="Open Sans" panose="020B0606030504020204" pitchFamily="34" charset="0"/>
              </a:rPr>
              <a:t> to be prepared for annual enrollments. </a:t>
            </a:r>
          </a:p>
        </p:txBody>
      </p:sp>
      <p:sp>
        <p:nvSpPr>
          <p:cNvPr id="7" name="Oval 6">
            <a:extLst>
              <a:ext uri="{FF2B5EF4-FFF2-40B4-BE49-F238E27FC236}">
                <a16:creationId xmlns:a16="http://schemas.microsoft.com/office/drawing/2014/main" id="{822F3E28-BE11-DA5F-2404-1F9AE7E1ECAE}"/>
              </a:ext>
            </a:extLst>
          </p:cNvPr>
          <p:cNvSpPr/>
          <p:nvPr userDrawn="1"/>
        </p:nvSpPr>
        <p:spPr>
          <a:xfrm>
            <a:off x="665093"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1</a:t>
            </a:r>
          </a:p>
        </p:txBody>
      </p:sp>
      <p:sp>
        <p:nvSpPr>
          <p:cNvPr id="8" name="TextBox 7">
            <a:extLst>
              <a:ext uri="{FF2B5EF4-FFF2-40B4-BE49-F238E27FC236}">
                <a16:creationId xmlns:a16="http://schemas.microsoft.com/office/drawing/2014/main" id="{938B34EA-88FC-0471-356C-A57BBBF2CE2B}"/>
              </a:ext>
            </a:extLst>
          </p:cNvPr>
          <p:cNvSpPr txBox="1"/>
          <p:nvPr userDrawn="1"/>
        </p:nvSpPr>
        <p:spPr>
          <a:xfrm>
            <a:off x="622229" y="3182174"/>
            <a:ext cx="1397352" cy="846770"/>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Choose whether you want a 1-page version (slide 4) or a 2-page version.</a:t>
            </a:r>
          </a:p>
        </p:txBody>
      </p:sp>
      <p:sp>
        <p:nvSpPr>
          <p:cNvPr id="9" name="Oval 8">
            <a:extLst>
              <a:ext uri="{FF2B5EF4-FFF2-40B4-BE49-F238E27FC236}">
                <a16:creationId xmlns:a16="http://schemas.microsoft.com/office/drawing/2014/main" id="{54DC0AE2-7C52-3844-2ABC-357CF99948BC}"/>
              </a:ext>
            </a:extLst>
          </p:cNvPr>
          <p:cNvSpPr/>
          <p:nvPr userDrawn="1"/>
        </p:nvSpPr>
        <p:spPr>
          <a:xfrm>
            <a:off x="2416752"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2</a:t>
            </a:r>
          </a:p>
        </p:txBody>
      </p:sp>
      <p:sp>
        <p:nvSpPr>
          <p:cNvPr id="10" name="TextBox 9">
            <a:extLst>
              <a:ext uri="{FF2B5EF4-FFF2-40B4-BE49-F238E27FC236}">
                <a16:creationId xmlns:a16="http://schemas.microsoft.com/office/drawing/2014/main" id="{66AD9CEB-2932-FA21-E811-4D1F880D46B5}"/>
              </a:ext>
            </a:extLst>
          </p:cNvPr>
          <p:cNvSpPr txBox="1"/>
          <p:nvPr userDrawn="1"/>
        </p:nvSpPr>
        <p:spPr>
          <a:xfrm>
            <a:off x="2373888" y="3182174"/>
            <a:ext cx="1512312" cy="1236877"/>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Customize the tables (see restrictions and instruction in the notes section of that page or below)</a:t>
            </a:r>
          </a:p>
        </p:txBody>
      </p:sp>
      <p:sp>
        <p:nvSpPr>
          <p:cNvPr id="11" name="Oval 10">
            <a:extLst>
              <a:ext uri="{FF2B5EF4-FFF2-40B4-BE49-F238E27FC236}">
                <a16:creationId xmlns:a16="http://schemas.microsoft.com/office/drawing/2014/main" id="{1754EDF9-C4DF-EC2C-C7CC-88E2FB8000A5}"/>
              </a:ext>
            </a:extLst>
          </p:cNvPr>
          <p:cNvSpPr/>
          <p:nvPr userDrawn="1"/>
        </p:nvSpPr>
        <p:spPr>
          <a:xfrm>
            <a:off x="4168411"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3</a:t>
            </a:r>
          </a:p>
        </p:txBody>
      </p:sp>
      <p:sp>
        <p:nvSpPr>
          <p:cNvPr id="12" name="TextBox 11">
            <a:extLst>
              <a:ext uri="{FF2B5EF4-FFF2-40B4-BE49-F238E27FC236}">
                <a16:creationId xmlns:a16="http://schemas.microsoft.com/office/drawing/2014/main" id="{ABD25A7A-F4BC-CE02-6AD1-8F0026A0B910}"/>
              </a:ext>
            </a:extLst>
          </p:cNvPr>
          <p:cNvSpPr txBox="1"/>
          <p:nvPr userDrawn="1"/>
        </p:nvSpPr>
        <p:spPr>
          <a:xfrm>
            <a:off x="4125547" y="3182174"/>
            <a:ext cx="1512312" cy="849592"/>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Export the PPT to a PDF (File &gt; Save as Adobe PDF &gt; do not save with the notes</a:t>
            </a:r>
          </a:p>
        </p:txBody>
      </p:sp>
      <p:sp>
        <p:nvSpPr>
          <p:cNvPr id="13" name="Oval 12">
            <a:extLst>
              <a:ext uri="{FF2B5EF4-FFF2-40B4-BE49-F238E27FC236}">
                <a16:creationId xmlns:a16="http://schemas.microsoft.com/office/drawing/2014/main" id="{49505436-3D81-81BE-7993-4D96E65EEF51}"/>
              </a:ext>
            </a:extLst>
          </p:cNvPr>
          <p:cNvSpPr/>
          <p:nvPr userDrawn="1"/>
        </p:nvSpPr>
        <p:spPr>
          <a:xfrm>
            <a:off x="5920071"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4</a:t>
            </a:r>
          </a:p>
        </p:txBody>
      </p:sp>
      <p:sp>
        <p:nvSpPr>
          <p:cNvPr id="14" name="TextBox 13">
            <a:extLst>
              <a:ext uri="{FF2B5EF4-FFF2-40B4-BE49-F238E27FC236}">
                <a16:creationId xmlns:a16="http://schemas.microsoft.com/office/drawing/2014/main" id="{88D62016-B374-3E68-4FBD-8836F85FD94B}"/>
              </a:ext>
            </a:extLst>
          </p:cNvPr>
          <p:cNvSpPr txBox="1"/>
          <p:nvPr userDrawn="1"/>
        </p:nvSpPr>
        <p:spPr>
          <a:xfrm>
            <a:off x="5877207" y="3182174"/>
            <a:ext cx="1397352" cy="467436"/>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Name the guide for the company.</a:t>
            </a:r>
          </a:p>
        </p:txBody>
      </p:sp>
      <p:pic>
        <p:nvPicPr>
          <p:cNvPr id="15" name="Picture 14">
            <a:extLst>
              <a:ext uri="{FF2B5EF4-FFF2-40B4-BE49-F238E27FC236}">
                <a16:creationId xmlns:a16="http://schemas.microsoft.com/office/drawing/2014/main" id="{05DCEA5C-5328-5048-57AE-050D1773E8BF}"/>
              </a:ext>
            </a:extLst>
          </p:cNvPr>
          <p:cNvPicPr>
            <a:picLocks noChangeAspect="1"/>
          </p:cNvPicPr>
          <p:nvPr userDrawn="1"/>
        </p:nvPicPr>
        <p:blipFill>
          <a:blip r:embed="rId2"/>
          <a:stretch>
            <a:fillRect/>
          </a:stretch>
        </p:blipFill>
        <p:spPr>
          <a:xfrm>
            <a:off x="614673" y="400127"/>
            <a:ext cx="1609634" cy="428973"/>
          </a:xfrm>
          <a:prstGeom prst="rect">
            <a:avLst/>
          </a:prstGeom>
        </p:spPr>
      </p:pic>
      <p:sp>
        <p:nvSpPr>
          <p:cNvPr id="4" name="TextBox 3">
            <a:extLst>
              <a:ext uri="{FF2B5EF4-FFF2-40B4-BE49-F238E27FC236}">
                <a16:creationId xmlns:a16="http://schemas.microsoft.com/office/drawing/2014/main" id="{DC4241A5-1C2D-0538-14EF-F83C87768204}"/>
              </a:ext>
            </a:extLst>
          </p:cNvPr>
          <p:cNvSpPr txBox="1"/>
          <p:nvPr userDrawn="1"/>
        </p:nvSpPr>
        <p:spPr>
          <a:xfrm>
            <a:off x="399136" y="9777484"/>
            <a:ext cx="1536449" cy="169277"/>
          </a:xfrm>
          <a:prstGeom prst="rect">
            <a:avLst/>
          </a:prstGeom>
          <a:noFill/>
        </p:spPr>
        <p:txBody>
          <a:bodyPr wrap="square">
            <a:spAutoFit/>
          </a:bodyPr>
          <a:lstStyle/>
          <a:p>
            <a:pPr algn="l"/>
            <a:r>
              <a:rPr lang="en-US" sz="500" b="0" i="0" kern="1200" dirty="0">
                <a:solidFill>
                  <a:schemeClr val="tx1"/>
                </a:solidFill>
                <a:effectLst/>
                <a:latin typeface="Open Sans" pitchFamily="2" charset="0"/>
                <a:ea typeface="Open Sans" pitchFamily="2" charset="0"/>
                <a:cs typeface="Open Sans" pitchFamily="2" charset="0"/>
              </a:rPr>
              <a:t>GB-Ins-Enrollment-Guide-RI 09/01</a:t>
            </a:r>
            <a:endParaRPr lang="en-US" sz="500" dirty="0">
              <a:solidFill>
                <a:schemeClr val="tx1"/>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414924643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page layout; page 1 with CTA">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0FBC735-D134-AC1E-63C0-03A491F5C1E7}"/>
              </a:ext>
            </a:extLst>
          </p:cNvPr>
          <p:cNvSpPr/>
          <p:nvPr userDrawn="1"/>
        </p:nvSpPr>
        <p:spPr>
          <a:xfrm>
            <a:off x="318052" y="304800"/>
            <a:ext cx="1775792" cy="58309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195F55AB-02E7-9224-3D81-892049FE84AD}"/>
              </a:ext>
            </a:extLst>
          </p:cNvPr>
          <p:cNvPicPr>
            <a:picLocks noChangeAspect="1"/>
          </p:cNvPicPr>
          <p:nvPr userDrawn="1"/>
        </p:nvPicPr>
        <p:blipFill>
          <a:blip r:embed="rId2"/>
          <a:stretch>
            <a:fillRect/>
          </a:stretch>
        </p:blipFill>
        <p:spPr>
          <a:xfrm>
            <a:off x="0" y="0"/>
            <a:ext cx="7772400" cy="10058399"/>
          </a:xfrm>
          <a:prstGeom prst="rect">
            <a:avLst/>
          </a:prstGeom>
        </p:spPr>
      </p:pic>
      <p:sp>
        <p:nvSpPr>
          <p:cNvPr id="10" name="TextBox 9">
            <a:extLst>
              <a:ext uri="{FF2B5EF4-FFF2-40B4-BE49-F238E27FC236}">
                <a16:creationId xmlns:a16="http://schemas.microsoft.com/office/drawing/2014/main" id="{22C025CB-106C-CBA4-E1CC-EEA8E259FAE8}"/>
              </a:ext>
            </a:extLst>
          </p:cNvPr>
          <p:cNvSpPr txBox="1"/>
          <p:nvPr userDrawn="1"/>
        </p:nvSpPr>
        <p:spPr>
          <a:xfrm>
            <a:off x="5595159" y="3799494"/>
            <a:ext cx="1337487" cy="1146468"/>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60%</a:t>
            </a:r>
          </a:p>
          <a:p>
            <a:r>
              <a:rPr lang="en-US" sz="1050" b="1" dirty="0">
                <a:solidFill>
                  <a:schemeClr val="bg1"/>
                </a:solidFill>
                <a:latin typeface="Poppins" panose="00000500000000000000" pitchFamily="2" charset="0"/>
                <a:cs typeface="Poppins" panose="00000500000000000000" pitchFamily="2" charset="0"/>
              </a:rPr>
              <a:t>of those rides may be </a:t>
            </a:r>
          </a:p>
          <a:p>
            <a:r>
              <a:rPr lang="en-US" sz="1050" b="1" dirty="0">
                <a:solidFill>
                  <a:schemeClr val="bg1"/>
                </a:solidFill>
                <a:latin typeface="Poppins" panose="00000500000000000000" pitchFamily="2" charset="0"/>
                <a:cs typeface="Poppins" panose="00000500000000000000" pitchFamily="2" charset="0"/>
              </a:rPr>
              <a:t>out-of-network</a:t>
            </a:r>
            <a:r>
              <a:rPr lang="en-US" sz="1050" b="1" baseline="30000" dirty="0">
                <a:solidFill>
                  <a:schemeClr val="bg1"/>
                </a:solidFill>
                <a:latin typeface="Poppins" panose="00000500000000000000" pitchFamily="2" charset="0"/>
                <a:cs typeface="Poppins" panose="00000500000000000000" pitchFamily="2" charset="0"/>
              </a:rPr>
              <a:t>2</a:t>
            </a:r>
          </a:p>
        </p:txBody>
      </p:sp>
      <p:sp>
        <p:nvSpPr>
          <p:cNvPr id="11" name="TextBox 10">
            <a:extLst>
              <a:ext uri="{FF2B5EF4-FFF2-40B4-BE49-F238E27FC236}">
                <a16:creationId xmlns:a16="http://schemas.microsoft.com/office/drawing/2014/main" id="{ECEC8E58-C531-3812-AE3B-5D9B6166EDB5}"/>
              </a:ext>
            </a:extLst>
          </p:cNvPr>
          <p:cNvSpPr txBox="1"/>
          <p:nvPr userDrawn="1"/>
        </p:nvSpPr>
        <p:spPr>
          <a:xfrm>
            <a:off x="358665" y="4301998"/>
            <a:ext cx="3507508" cy="823302"/>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1 in 15 </a:t>
            </a:r>
            <a:r>
              <a:rPr lang="en-US" sz="3700" dirty="0">
                <a:solidFill>
                  <a:schemeClr val="bg1"/>
                </a:solidFill>
                <a:latin typeface="Poppins" panose="00000500000000000000" pitchFamily="2" charset="0"/>
                <a:cs typeface="Poppins" panose="00000500000000000000" pitchFamily="2" charset="0"/>
              </a:rPr>
              <a:t>families</a:t>
            </a:r>
          </a:p>
          <a:p>
            <a:r>
              <a:rPr lang="en-US" sz="1050" b="1" dirty="0">
                <a:solidFill>
                  <a:schemeClr val="bg1"/>
                </a:solidFill>
                <a:latin typeface="Poppins" panose="00000500000000000000" pitchFamily="2" charset="0"/>
                <a:cs typeface="Poppins" panose="00000500000000000000" pitchFamily="2" charset="0"/>
              </a:rPr>
              <a:t>need an ambulance each year</a:t>
            </a:r>
            <a:r>
              <a:rPr lang="en-US" sz="1050" b="1" baseline="30000" dirty="0">
                <a:solidFill>
                  <a:schemeClr val="bg1"/>
                </a:solidFill>
                <a:latin typeface="Poppins" panose="00000500000000000000" pitchFamily="2" charset="0"/>
                <a:cs typeface="Poppins" panose="00000500000000000000" pitchFamily="2" charset="0"/>
              </a:rPr>
              <a:t>1</a:t>
            </a:r>
          </a:p>
        </p:txBody>
      </p:sp>
      <p:sp>
        <p:nvSpPr>
          <p:cNvPr id="12" name="TextBox 11">
            <a:extLst>
              <a:ext uri="{FF2B5EF4-FFF2-40B4-BE49-F238E27FC236}">
                <a16:creationId xmlns:a16="http://schemas.microsoft.com/office/drawing/2014/main" id="{871EC6E6-CAF7-160C-FE96-A8D04C79300F}"/>
              </a:ext>
            </a:extLst>
          </p:cNvPr>
          <p:cNvSpPr txBox="1"/>
          <p:nvPr userDrawn="1"/>
        </p:nvSpPr>
        <p:spPr>
          <a:xfrm>
            <a:off x="358665" y="979679"/>
            <a:ext cx="5500716" cy="661720"/>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Why choose MASA?</a:t>
            </a:r>
          </a:p>
        </p:txBody>
      </p:sp>
      <p:sp>
        <p:nvSpPr>
          <p:cNvPr id="13" name="TextBox 12">
            <a:extLst>
              <a:ext uri="{FF2B5EF4-FFF2-40B4-BE49-F238E27FC236}">
                <a16:creationId xmlns:a16="http://schemas.microsoft.com/office/drawing/2014/main" id="{01E5EC36-5C03-B8E0-1468-803A5314D79C}"/>
              </a:ext>
            </a:extLst>
          </p:cNvPr>
          <p:cNvSpPr txBox="1"/>
          <p:nvPr userDrawn="1"/>
        </p:nvSpPr>
        <p:spPr>
          <a:xfrm>
            <a:off x="358665" y="5617570"/>
            <a:ext cx="3052973" cy="4154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MASA has been trusted for over 50 years and supports 2 million members globally.</a:t>
            </a:r>
          </a:p>
        </p:txBody>
      </p:sp>
      <p:sp>
        <p:nvSpPr>
          <p:cNvPr id="14" name="TextBox 13">
            <a:extLst>
              <a:ext uri="{FF2B5EF4-FFF2-40B4-BE49-F238E27FC236}">
                <a16:creationId xmlns:a16="http://schemas.microsoft.com/office/drawing/2014/main" id="{D5949D14-9F00-4136-4850-F32527DD032D}"/>
              </a:ext>
            </a:extLst>
          </p:cNvPr>
          <p:cNvSpPr txBox="1"/>
          <p:nvPr userDrawn="1"/>
        </p:nvSpPr>
        <p:spPr>
          <a:xfrm>
            <a:off x="3960776" y="5617570"/>
            <a:ext cx="3797209" cy="400110"/>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Emergency medical transports are included nationwide – no network needed for MASA protection.</a:t>
            </a:r>
          </a:p>
        </p:txBody>
      </p:sp>
      <p:sp>
        <p:nvSpPr>
          <p:cNvPr id="15" name="TextBox 14">
            <a:extLst>
              <a:ext uri="{FF2B5EF4-FFF2-40B4-BE49-F238E27FC236}">
                <a16:creationId xmlns:a16="http://schemas.microsoft.com/office/drawing/2014/main" id="{CFB340A7-72B9-D2FC-A95A-F41444C1CFFD}"/>
              </a:ext>
            </a:extLst>
          </p:cNvPr>
          <p:cNvSpPr txBox="1"/>
          <p:nvPr userDrawn="1"/>
        </p:nvSpPr>
        <p:spPr>
          <a:xfrm>
            <a:off x="358665" y="7491796"/>
            <a:ext cx="3334328" cy="5539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Specialized services for emergencies away </a:t>
            </a:r>
          </a:p>
          <a:p>
            <a:r>
              <a:rPr lang="en-US" sz="1000" b="1" dirty="0">
                <a:solidFill>
                  <a:schemeClr val="bg1"/>
                </a:solidFill>
                <a:latin typeface="Poppins" panose="00000500000000000000" pitchFamily="2" charset="0"/>
                <a:cs typeface="Poppins" panose="00000500000000000000" pitchFamily="2" charset="0"/>
              </a:rPr>
              <a:t>from home are available – like return transports for the patient, their pets, vehicles, and children.</a:t>
            </a:r>
          </a:p>
        </p:txBody>
      </p:sp>
      <p:sp>
        <p:nvSpPr>
          <p:cNvPr id="16" name="TextBox 15">
            <a:extLst>
              <a:ext uri="{FF2B5EF4-FFF2-40B4-BE49-F238E27FC236}">
                <a16:creationId xmlns:a16="http://schemas.microsoft.com/office/drawing/2014/main" id="{642F1D5B-633D-0AFA-7BB1-6BA58B1ECB92}"/>
              </a:ext>
            </a:extLst>
          </p:cNvPr>
          <p:cNvSpPr txBox="1"/>
          <p:nvPr userDrawn="1"/>
        </p:nvSpPr>
        <p:spPr>
          <a:xfrm>
            <a:off x="3960776" y="7491796"/>
            <a:ext cx="2627745" cy="5539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MASA claims team is focused on paying, not denying, with an easy process – just send us the bill.</a:t>
            </a:r>
          </a:p>
        </p:txBody>
      </p:sp>
      <p:sp>
        <p:nvSpPr>
          <p:cNvPr id="17" name="TextBox 16">
            <a:extLst>
              <a:ext uri="{FF2B5EF4-FFF2-40B4-BE49-F238E27FC236}">
                <a16:creationId xmlns:a16="http://schemas.microsoft.com/office/drawing/2014/main" id="{1DDCCDEE-1A27-9BE5-1E30-C635FCB5DB93}"/>
              </a:ext>
            </a:extLst>
          </p:cNvPr>
          <p:cNvSpPr txBox="1"/>
          <p:nvPr userDrawn="1"/>
        </p:nvSpPr>
        <p:spPr>
          <a:xfrm>
            <a:off x="358665" y="1677294"/>
            <a:ext cx="4500079" cy="523220"/>
          </a:xfrm>
          <a:prstGeom prst="rect">
            <a:avLst/>
          </a:prstGeom>
          <a:noFill/>
        </p:spPr>
        <p:txBody>
          <a:bodyPr wrap="square" rtlCol="0">
            <a:spAutoFit/>
          </a:bodyPr>
          <a:lstStyle/>
          <a:p>
            <a:r>
              <a:rPr lang="en-US" sz="1400" b="1" dirty="0">
                <a:solidFill>
                  <a:schemeClr val="bg1"/>
                </a:solidFill>
                <a:latin typeface="Poppins" panose="00000500000000000000" pitchFamily="2" charset="0"/>
                <a:cs typeface="Poppins" panose="00000500000000000000" pitchFamily="2" charset="0"/>
              </a:rPr>
              <a:t>MASA protects your finances and gives you compassionate support for medical transport.</a:t>
            </a:r>
          </a:p>
        </p:txBody>
      </p:sp>
      <p:sp>
        <p:nvSpPr>
          <p:cNvPr id="18" name="TextBox 17">
            <a:extLst>
              <a:ext uri="{FF2B5EF4-FFF2-40B4-BE49-F238E27FC236}">
                <a16:creationId xmlns:a16="http://schemas.microsoft.com/office/drawing/2014/main" id="{5B929B45-AB8A-C083-4960-751A1D267DB8}"/>
              </a:ext>
            </a:extLst>
          </p:cNvPr>
          <p:cNvSpPr txBox="1"/>
          <p:nvPr userDrawn="1"/>
        </p:nvSpPr>
        <p:spPr>
          <a:xfrm>
            <a:off x="358665" y="2369745"/>
            <a:ext cx="4983020" cy="1485022"/>
          </a:xfrm>
          <a:prstGeom prst="rect">
            <a:avLst/>
          </a:prstGeom>
          <a:noFill/>
        </p:spPr>
        <p:txBody>
          <a:bodyPr wrap="square" rtlCol="0">
            <a:spAutoFit/>
          </a:bodyPr>
          <a:lstStyle/>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No one should have to worry about transport bills during or after an emergency. Unfortunately — even for the insured — these costly bills have become a normal, expected part of emergency care and continue to rise every year.</a:t>
            </a:r>
          </a:p>
          <a:p>
            <a:pPr>
              <a:lnSpc>
                <a:spcPct val="114000"/>
              </a:lnSpc>
            </a:pPr>
            <a:endPar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is the simple solution to a complex problem for millions of Americans. </a:t>
            </a: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As the leading provider of emergency and medical transport protections.</a:t>
            </a: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supports members with solutions for out-of-pocket costs due to medical transport while also offering services for use during recovery and beyond.</a:t>
            </a:r>
          </a:p>
        </p:txBody>
      </p:sp>
      <p:sp>
        <p:nvSpPr>
          <p:cNvPr id="19" name="TextBox 18">
            <a:extLst>
              <a:ext uri="{FF2B5EF4-FFF2-40B4-BE49-F238E27FC236}">
                <a16:creationId xmlns:a16="http://schemas.microsoft.com/office/drawing/2014/main" id="{325C3535-BDB9-BC96-AE90-95F467550F4D}"/>
              </a:ext>
            </a:extLst>
          </p:cNvPr>
          <p:cNvSpPr txBox="1"/>
          <p:nvPr userDrawn="1"/>
        </p:nvSpPr>
        <p:spPr>
          <a:xfrm>
            <a:off x="915248" y="9199823"/>
            <a:ext cx="1397354" cy="253916"/>
          </a:xfrm>
          <a:prstGeom prst="rect">
            <a:avLst/>
          </a:prstGeom>
          <a:noFill/>
        </p:spPr>
        <p:txBody>
          <a:bodyPr wrap="square" rtlCol="0">
            <a:spAutoFit/>
          </a:bodyPr>
          <a:lstStyle/>
          <a:p>
            <a:r>
              <a:rPr lang="en-US" sz="1000" b="1" dirty="0">
                <a:latin typeface="Poppins" panose="00000500000000000000" pitchFamily="2" charset="0"/>
                <a:cs typeface="Poppins" panose="00000500000000000000" pitchFamily="2" charset="0"/>
              </a:rPr>
              <a:t>Enroll today!</a:t>
            </a:r>
          </a:p>
        </p:txBody>
      </p:sp>
      <p:sp>
        <p:nvSpPr>
          <p:cNvPr id="21" name="Rectangle 20">
            <a:extLst>
              <a:ext uri="{FF2B5EF4-FFF2-40B4-BE49-F238E27FC236}">
                <a16:creationId xmlns:a16="http://schemas.microsoft.com/office/drawing/2014/main" id="{5E300A43-18F1-F4F5-AF26-CF1EDBE44EEF}"/>
              </a:ext>
            </a:extLst>
          </p:cNvPr>
          <p:cNvSpPr/>
          <p:nvPr userDrawn="1"/>
        </p:nvSpPr>
        <p:spPr>
          <a:xfrm>
            <a:off x="6200078" y="9642087"/>
            <a:ext cx="1315843" cy="282497"/>
          </a:xfrm>
          <a:prstGeom prst="rect">
            <a:avLst/>
          </a:prstGeom>
          <a:solidFill>
            <a:srgbClr val="F4F1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EEDA8CAF-D74F-8999-CB95-0F6428B411D8}"/>
              </a:ext>
            </a:extLst>
          </p:cNvPr>
          <p:cNvSpPr txBox="1"/>
          <p:nvPr userDrawn="1"/>
        </p:nvSpPr>
        <p:spPr>
          <a:xfrm>
            <a:off x="3336038" y="9005371"/>
            <a:ext cx="4247524" cy="861774"/>
          </a:xfrm>
          <a:prstGeom prst="rect">
            <a:avLst/>
          </a:prstGeom>
          <a:noFill/>
        </p:spPr>
        <p:txBody>
          <a:bodyPr wrap="square" rtlCol="0">
            <a:spAutoFit/>
          </a:bodyPr>
          <a:lstStyle/>
          <a:p>
            <a:r>
              <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rPr>
              <a:t>Sources: 1: MASA, Emergency medical transportation: The true costs — and how they’re rising, 2024 | 2: FAIR Health, 2023</a:t>
            </a:r>
          </a:p>
          <a:p>
            <a:endPar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r>
              <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 </a:t>
            </a:r>
          </a:p>
          <a:p>
            <a:endPar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r" defTabSz="820583" rtl="0" eaLnBrk="1" fontAlgn="auto" latinLnBrk="0" hangingPunct="1">
              <a:lnSpc>
                <a:spcPct val="100000"/>
              </a:lnSpc>
              <a:spcBef>
                <a:spcPts val="0"/>
              </a:spcBef>
              <a:spcAft>
                <a:spcPts val="0"/>
              </a:spcAft>
              <a:buClrTx/>
              <a:buSzTx/>
              <a:buFontTx/>
              <a:buNone/>
              <a:tabLst/>
              <a:defRPr/>
            </a:pPr>
            <a:r>
              <a:rPr lang="en-US" sz="500" b="0" i="0" kern="1200" dirty="0">
                <a:solidFill>
                  <a:srgbClr val="454548"/>
                </a:solidFill>
                <a:effectLst/>
                <a:latin typeface="Open Sans" pitchFamily="2" charset="0"/>
                <a:ea typeface="Open Sans" pitchFamily="2" charset="0"/>
                <a:cs typeface="Open Sans" pitchFamily="2" charset="0"/>
              </a:rPr>
              <a:t>GB-Ins-Enrollment-Guide-RI 09/01</a:t>
            </a:r>
          </a:p>
          <a:p>
            <a:pPr marL="0" marR="0" lvl="0" indent="0" algn="r" defTabSz="820583" rtl="0" eaLnBrk="1" fontAlgn="auto" latinLnBrk="0" hangingPunct="1">
              <a:lnSpc>
                <a:spcPct val="100000"/>
              </a:lnSpc>
              <a:spcBef>
                <a:spcPts val="0"/>
              </a:spcBef>
              <a:spcAft>
                <a:spcPts val="0"/>
              </a:spcAft>
              <a:buClrTx/>
              <a:buSzTx/>
              <a:buFontTx/>
              <a:buNone/>
              <a:tabLst/>
              <a:defRPr/>
            </a:pPr>
            <a:endParaRPr lang="en-US" sz="50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1448560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page layout">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C7BDBF9-76DF-5556-9CBD-B45E25C4C16D}"/>
              </a:ext>
            </a:extLst>
          </p:cNvPr>
          <p:cNvSpPr txBox="1"/>
          <p:nvPr userDrawn="1"/>
        </p:nvSpPr>
        <p:spPr>
          <a:xfrm>
            <a:off x="399136" y="9777484"/>
            <a:ext cx="1536449" cy="169277"/>
          </a:xfrm>
          <a:prstGeom prst="rect">
            <a:avLst/>
          </a:prstGeom>
          <a:noFill/>
        </p:spPr>
        <p:txBody>
          <a:bodyPr wrap="square">
            <a:spAutoFit/>
          </a:bodyPr>
          <a:lstStyle/>
          <a:p>
            <a:pPr algn="l"/>
            <a:r>
              <a:rPr lang="en-US" sz="500" b="0" i="0" kern="1200" dirty="0">
                <a:solidFill>
                  <a:srgbClr val="454548"/>
                </a:solidFill>
                <a:effectLst/>
                <a:latin typeface="Open Sans" pitchFamily="2" charset="0"/>
                <a:ea typeface="Open Sans" pitchFamily="2" charset="0"/>
                <a:cs typeface="Open Sans" pitchFamily="2" charset="0"/>
              </a:rPr>
              <a:t>GB-Ins-Enrollment-Guide-RI 09/01</a:t>
            </a:r>
            <a:endParaRPr lang="en-US" sz="50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4843046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page layout; page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4521C24-E349-F276-FB81-B26C320C36C1}"/>
              </a:ext>
            </a:extLst>
          </p:cNvPr>
          <p:cNvPicPr>
            <a:picLocks noChangeAspect="1"/>
          </p:cNvPicPr>
          <p:nvPr userDrawn="1"/>
        </p:nvPicPr>
        <p:blipFill>
          <a:blip r:embed="rId2"/>
          <a:stretch>
            <a:fillRect/>
          </a:stretch>
        </p:blipFill>
        <p:spPr>
          <a:xfrm>
            <a:off x="460096" y="9283439"/>
            <a:ext cx="2064026" cy="275203"/>
          </a:xfrm>
          <a:prstGeom prst="rect">
            <a:avLst/>
          </a:prstGeom>
        </p:spPr>
      </p:pic>
      <p:sp>
        <p:nvSpPr>
          <p:cNvPr id="2" name="TextBox 1">
            <a:extLst>
              <a:ext uri="{FF2B5EF4-FFF2-40B4-BE49-F238E27FC236}">
                <a16:creationId xmlns:a16="http://schemas.microsoft.com/office/drawing/2014/main" id="{D720303B-3424-130D-DE01-D2931C1CE7F4}"/>
              </a:ext>
            </a:extLst>
          </p:cNvPr>
          <p:cNvSpPr txBox="1"/>
          <p:nvPr userDrawn="1"/>
        </p:nvSpPr>
        <p:spPr>
          <a:xfrm>
            <a:off x="399136" y="9777484"/>
            <a:ext cx="1536449" cy="169277"/>
          </a:xfrm>
          <a:prstGeom prst="rect">
            <a:avLst/>
          </a:prstGeom>
          <a:noFill/>
        </p:spPr>
        <p:txBody>
          <a:bodyPr wrap="square">
            <a:spAutoFit/>
          </a:bodyPr>
          <a:lstStyle/>
          <a:p>
            <a:pPr algn="l"/>
            <a:r>
              <a:rPr lang="en-US" sz="500" b="0" i="0" kern="1200" dirty="0">
                <a:solidFill>
                  <a:srgbClr val="454548"/>
                </a:solidFill>
                <a:effectLst/>
                <a:latin typeface="Open Sans" pitchFamily="2" charset="0"/>
                <a:ea typeface="Open Sans" pitchFamily="2" charset="0"/>
                <a:cs typeface="Open Sans" pitchFamily="2" charset="0"/>
              </a:rPr>
              <a:t>GB-Ins-Enrollment-Guide-RI 09/01</a:t>
            </a:r>
            <a:endParaRPr lang="en-US" sz="50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37940854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2C1FE5-D44A-04E2-B40B-33DC7EA2B566}"/>
              </a:ext>
            </a:extLst>
          </p:cNvPr>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81BF0A-CBC0-F3CC-8438-5FB99D8BAD7F}"/>
              </a:ext>
            </a:extLst>
          </p:cNvPr>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A58B89-2245-AD1B-7135-6AE9FEF9B575}"/>
              </a:ext>
            </a:extLst>
          </p:cNvPr>
          <p:cNvSpPr>
            <a:spLocks noGrp="1"/>
          </p:cNvSpPr>
          <p:nvPr>
            <p:ph type="dt" sz="half" idx="2"/>
          </p:nvPr>
        </p:nvSpPr>
        <p:spPr>
          <a:xfrm>
            <a:off x="534353" y="9322647"/>
            <a:ext cx="1748790" cy="535517"/>
          </a:xfrm>
          <a:prstGeom prst="rect">
            <a:avLst/>
          </a:prstGeom>
        </p:spPr>
        <p:txBody>
          <a:bodyPr vert="horz" lIns="91440" tIns="45720" rIns="91440" bIns="45720" rtlCol="0" anchor="ctr"/>
          <a:lstStyle>
            <a:lvl1pPr algn="l">
              <a:defRPr sz="1282">
                <a:solidFill>
                  <a:schemeClr val="tx1">
                    <a:tint val="82000"/>
                  </a:schemeClr>
                </a:solidFill>
              </a:defRPr>
            </a:lvl1pPr>
          </a:lstStyle>
          <a:p>
            <a:fld id="{C764DE79-268F-4C1A-8933-263129D2AF90}" type="datetimeFigureOut">
              <a:rPr lang="en-US" smtClean="0"/>
              <a:t>8/28/2026</a:t>
            </a:fld>
            <a:endParaRPr lang="en-US"/>
          </a:p>
        </p:txBody>
      </p:sp>
      <p:sp>
        <p:nvSpPr>
          <p:cNvPr id="5" name="Footer Placeholder 4">
            <a:extLst>
              <a:ext uri="{FF2B5EF4-FFF2-40B4-BE49-F238E27FC236}">
                <a16:creationId xmlns:a16="http://schemas.microsoft.com/office/drawing/2014/main" id="{74F43D69-D0DB-2C02-E347-85BD313FF70A}"/>
              </a:ext>
            </a:extLst>
          </p:cNvPr>
          <p:cNvSpPr>
            <a:spLocks noGrp="1"/>
          </p:cNvSpPr>
          <p:nvPr>
            <p:ph type="ftr" sz="quarter" idx="3"/>
          </p:nvPr>
        </p:nvSpPr>
        <p:spPr>
          <a:xfrm>
            <a:off x="2574608" y="9322647"/>
            <a:ext cx="2623185" cy="535517"/>
          </a:xfrm>
          <a:prstGeom prst="rect">
            <a:avLst/>
          </a:prstGeom>
        </p:spPr>
        <p:txBody>
          <a:bodyPr vert="horz" lIns="91440" tIns="45720" rIns="91440" bIns="45720" rtlCol="0" anchor="ctr"/>
          <a:lstStyle>
            <a:lvl1pPr algn="ctr">
              <a:defRPr sz="1282">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67C3984-C48F-07E4-C909-EBC8BA60B157}"/>
              </a:ext>
            </a:extLst>
          </p:cNvPr>
          <p:cNvSpPr>
            <a:spLocks noGrp="1"/>
          </p:cNvSpPr>
          <p:nvPr>
            <p:ph type="sldNum" sz="quarter" idx="4"/>
          </p:nvPr>
        </p:nvSpPr>
        <p:spPr>
          <a:xfrm>
            <a:off x="5489258" y="9322647"/>
            <a:ext cx="1748790" cy="535517"/>
          </a:xfrm>
          <a:prstGeom prst="rect">
            <a:avLst/>
          </a:prstGeom>
        </p:spPr>
        <p:txBody>
          <a:bodyPr vert="horz" lIns="91440" tIns="45720" rIns="91440" bIns="45720" rtlCol="0" anchor="ctr"/>
          <a:lstStyle>
            <a:lvl1pPr algn="r">
              <a:defRPr sz="1282">
                <a:solidFill>
                  <a:schemeClr val="tx1">
                    <a:tint val="82000"/>
                  </a:schemeClr>
                </a:solidFill>
              </a:defRPr>
            </a:lvl1pPr>
          </a:lstStyle>
          <a:p>
            <a:fld id="{48F63A3B-78C7-47BE-AE5E-E10140E04643}" type="slidenum">
              <a:rPr lang="en-US" smtClean="0"/>
              <a:t>‹#›</a:t>
            </a:fld>
            <a:endParaRPr lang="en-US"/>
          </a:p>
        </p:txBody>
      </p:sp>
    </p:spTree>
    <p:extLst>
      <p:ext uri="{BB962C8B-B14F-4D97-AF65-F5344CB8AC3E}">
        <p14:creationId xmlns:p14="http://schemas.microsoft.com/office/powerpoint/2010/main" val="2042602556"/>
      </p:ext>
    </p:extLst>
  </p:cSld>
  <p:clrMap bg1="dk1" tx1="lt1" bg2="dk2" tx2="lt2" accent1="accent1" accent2="accent2" accent3="accent3" accent4="accent4" accent5="accent5" accent6="accent6" hlink="hlink" folHlink="folHlink"/>
  <p:sldLayoutIdLst>
    <p:sldLayoutId id="2147483704" r:id="rId1"/>
    <p:sldLayoutId id="2147483703" r:id="rId2"/>
    <p:sldLayoutId id="2147483705" r:id="rId3"/>
    <p:sldLayoutId id="2147483701" r:id="rId4"/>
  </p:sldLayoutIdLst>
  <p:txStyles>
    <p:titleStyle>
      <a:lvl1pPr algn="l" defTabSz="976331" rtl="0" eaLnBrk="1" latinLnBrk="0" hangingPunct="1">
        <a:lnSpc>
          <a:spcPct val="90000"/>
        </a:lnSpc>
        <a:spcBef>
          <a:spcPct val="0"/>
        </a:spcBef>
        <a:buNone/>
        <a:defRPr sz="4698"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44082" indent="-244082" algn="l" defTabSz="976331" rtl="0" eaLnBrk="1" latinLnBrk="0" hangingPunct="1">
        <a:lnSpc>
          <a:spcPct val="90000"/>
        </a:lnSpc>
        <a:spcBef>
          <a:spcPts val="1068"/>
        </a:spcBef>
        <a:buFont typeface="Arial" panose="020B0604020202020204" pitchFamily="34" charset="0"/>
        <a:buChar char="•"/>
        <a:defRPr sz="2989" kern="1200">
          <a:solidFill>
            <a:schemeClr val="tx1"/>
          </a:solidFill>
          <a:latin typeface="+mn-lt"/>
          <a:ea typeface="+mn-ea"/>
          <a:cs typeface="+mn-cs"/>
        </a:defRPr>
      </a:lvl1pPr>
      <a:lvl2pPr marL="732249" indent="-244082" algn="l" defTabSz="976331" rtl="0" eaLnBrk="1" latinLnBrk="0" hangingPunct="1">
        <a:lnSpc>
          <a:spcPct val="90000"/>
        </a:lnSpc>
        <a:spcBef>
          <a:spcPts val="534"/>
        </a:spcBef>
        <a:buFont typeface="Arial" panose="020B0604020202020204" pitchFamily="34" charset="0"/>
        <a:buChar char="•"/>
        <a:defRPr sz="2562" kern="1200">
          <a:solidFill>
            <a:schemeClr val="tx1"/>
          </a:solidFill>
          <a:latin typeface="+mn-lt"/>
          <a:ea typeface="+mn-ea"/>
          <a:cs typeface="+mn-cs"/>
        </a:defRPr>
      </a:lvl2pPr>
      <a:lvl3pPr marL="1220413" indent="-244082" algn="l" defTabSz="976331" rtl="0" eaLnBrk="1" latinLnBrk="0" hangingPunct="1">
        <a:lnSpc>
          <a:spcPct val="90000"/>
        </a:lnSpc>
        <a:spcBef>
          <a:spcPts val="534"/>
        </a:spcBef>
        <a:buFont typeface="Arial" panose="020B0604020202020204" pitchFamily="34" charset="0"/>
        <a:buChar char="•"/>
        <a:defRPr sz="2136" kern="1200">
          <a:solidFill>
            <a:schemeClr val="tx1"/>
          </a:solidFill>
          <a:latin typeface="+mn-lt"/>
          <a:ea typeface="+mn-ea"/>
          <a:cs typeface="+mn-cs"/>
        </a:defRPr>
      </a:lvl3pPr>
      <a:lvl4pPr marL="1708579"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4pPr>
      <a:lvl5pPr marL="2196744"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5pPr>
      <a:lvl6pPr marL="2684910"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6pPr>
      <a:lvl7pPr marL="3173075"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7pPr>
      <a:lvl8pPr marL="3661240"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8pPr>
      <a:lvl9pPr marL="4149406"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9pPr>
    </p:bodyStyle>
    <p:otherStyle>
      <a:defPPr>
        <a:defRPr lang="en-US"/>
      </a:defPPr>
      <a:lvl1pPr marL="0" algn="l" defTabSz="976331" rtl="0" eaLnBrk="1" latinLnBrk="0" hangingPunct="1">
        <a:defRPr sz="1921" kern="1200">
          <a:solidFill>
            <a:schemeClr val="tx1"/>
          </a:solidFill>
          <a:latin typeface="+mn-lt"/>
          <a:ea typeface="+mn-ea"/>
          <a:cs typeface="+mn-cs"/>
        </a:defRPr>
      </a:lvl1pPr>
      <a:lvl2pPr marL="488165" algn="l" defTabSz="976331" rtl="0" eaLnBrk="1" latinLnBrk="0" hangingPunct="1">
        <a:defRPr sz="1921" kern="1200">
          <a:solidFill>
            <a:schemeClr val="tx1"/>
          </a:solidFill>
          <a:latin typeface="+mn-lt"/>
          <a:ea typeface="+mn-ea"/>
          <a:cs typeface="+mn-cs"/>
        </a:defRPr>
      </a:lvl2pPr>
      <a:lvl3pPr marL="976331" algn="l" defTabSz="976331" rtl="0" eaLnBrk="1" latinLnBrk="0" hangingPunct="1">
        <a:defRPr sz="1921" kern="1200">
          <a:solidFill>
            <a:schemeClr val="tx1"/>
          </a:solidFill>
          <a:latin typeface="+mn-lt"/>
          <a:ea typeface="+mn-ea"/>
          <a:cs typeface="+mn-cs"/>
        </a:defRPr>
      </a:lvl3pPr>
      <a:lvl4pPr marL="1464496" algn="l" defTabSz="976331" rtl="0" eaLnBrk="1" latinLnBrk="0" hangingPunct="1">
        <a:defRPr sz="1921" kern="1200">
          <a:solidFill>
            <a:schemeClr val="tx1"/>
          </a:solidFill>
          <a:latin typeface="+mn-lt"/>
          <a:ea typeface="+mn-ea"/>
          <a:cs typeface="+mn-cs"/>
        </a:defRPr>
      </a:lvl4pPr>
      <a:lvl5pPr marL="1952662" algn="l" defTabSz="976331" rtl="0" eaLnBrk="1" latinLnBrk="0" hangingPunct="1">
        <a:defRPr sz="1921" kern="1200">
          <a:solidFill>
            <a:schemeClr val="tx1"/>
          </a:solidFill>
          <a:latin typeface="+mn-lt"/>
          <a:ea typeface="+mn-ea"/>
          <a:cs typeface="+mn-cs"/>
        </a:defRPr>
      </a:lvl5pPr>
      <a:lvl6pPr marL="2440826" algn="l" defTabSz="976331" rtl="0" eaLnBrk="1" latinLnBrk="0" hangingPunct="1">
        <a:defRPr sz="1921" kern="1200">
          <a:solidFill>
            <a:schemeClr val="tx1"/>
          </a:solidFill>
          <a:latin typeface="+mn-lt"/>
          <a:ea typeface="+mn-ea"/>
          <a:cs typeface="+mn-cs"/>
        </a:defRPr>
      </a:lvl6pPr>
      <a:lvl7pPr marL="2928993" algn="l" defTabSz="976331" rtl="0" eaLnBrk="1" latinLnBrk="0" hangingPunct="1">
        <a:defRPr sz="1921" kern="1200">
          <a:solidFill>
            <a:schemeClr val="tx1"/>
          </a:solidFill>
          <a:latin typeface="+mn-lt"/>
          <a:ea typeface="+mn-ea"/>
          <a:cs typeface="+mn-cs"/>
        </a:defRPr>
      </a:lvl7pPr>
      <a:lvl8pPr marL="3417157" algn="l" defTabSz="976331" rtl="0" eaLnBrk="1" latinLnBrk="0" hangingPunct="1">
        <a:defRPr sz="1921" kern="1200">
          <a:solidFill>
            <a:schemeClr val="tx1"/>
          </a:solidFill>
          <a:latin typeface="+mn-lt"/>
          <a:ea typeface="+mn-ea"/>
          <a:cs typeface="+mn-cs"/>
        </a:defRPr>
      </a:lvl8pPr>
      <a:lvl9pPr marL="3905323" algn="l" defTabSz="976331" rtl="0" eaLnBrk="1" latinLnBrk="0" hangingPunct="1">
        <a:defRPr sz="192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78425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4403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9E019-F381-8528-45B0-419AE2AD8876}"/>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9589B58-0D55-92AF-B2EE-73BAF92A7F56}"/>
              </a:ext>
            </a:extLst>
          </p:cNvPr>
          <p:cNvGraphicFramePr>
            <a:graphicFrameLocks noGrp="1"/>
          </p:cNvGraphicFramePr>
          <p:nvPr>
            <p:extLst>
              <p:ext uri="{D42A27DB-BD31-4B8C-83A1-F6EECF244321}">
                <p14:modId xmlns:p14="http://schemas.microsoft.com/office/powerpoint/2010/main" val="2306893246"/>
              </p:ext>
            </p:extLst>
          </p:nvPr>
        </p:nvGraphicFramePr>
        <p:xfrm>
          <a:off x="457200" y="445992"/>
          <a:ext cx="6858000" cy="8214848"/>
        </p:xfrm>
        <a:graphic>
          <a:graphicData uri="http://schemas.openxmlformats.org/drawingml/2006/table">
            <a:tbl>
              <a:tblPr firstRow="1" bandRow="1"/>
              <a:tblGrid>
                <a:gridCol w="4663440">
                  <a:extLst>
                    <a:ext uri="{9D8B030D-6E8A-4147-A177-3AD203B41FA5}">
                      <a16:colId xmlns:a16="http://schemas.microsoft.com/office/drawing/2014/main" val="463931578"/>
                    </a:ext>
                  </a:extLst>
                </a:gridCol>
                <a:gridCol w="365760">
                  <a:extLst>
                    <a:ext uri="{9D8B030D-6E8A-4147-A177-3AD203B41FA5}">
                      <a16:colId xmlns:a16="http://schemas.microsoft.com/office/drawing/2014/main" val="617857949"/>
                    </a:ext>
                  </a:extLst>
                </a:gridCol>
                <a:gridCol w="365760">
                  <a:extLst>
                    <a:ext uri="{9D8B030D-6E8A-4147-A177-3AD203B41FA5}">
                      <a16:colId xmlns:a16="http://schemas.microsoft.com/office/drawing/2014/main" val="609223025"/>
                    </a:ext>
                  </a:extLst>
                </a:gridCol>
                <a:gridCol w="365760">
                  <a:extLst>
                    <a:ext uri="{9D8B030D-6E8A-4147-A177-3AD203B41FA5}">
                      <a16:colId xmlns:a16="http://schemas.microsoft.com/office/drawing/2014/main" val="1562941862"/>
                    </a:ext>
                  </a:extLst>
                </a:gridCol>
                <a:gridCol w="365760">
                  <a:extLst>
                    <a:ext uri="{9D8B030D-6E8A-4147-A177-3AD203B41FA5}">
                      <a16:colId xmlns:a16="http://schemas.microsoft.com/office/drawing/2014/main" val="1134847756"/>
                    </a:ext>
                  </a:extLst>
                </a:gridCol>
                <a:gridCol w="365760">
                  <a:extLst>
                    <a:ext uri="{9D8B030D-6E8A-4147-A177-3AD203B41FA5}">
                      <a16:colId xmlns:a16="http://schemas.microsoft.com/office/drawing/2014/main" val="1783301157"/>
                    </a:ext>
                  </a:extLst>
                </a:gridCol>
                <a:gridCol w="365760">
                  <a:extLst>
                    <a:ext uri="{9D8B030D-6E8A-4147-A177-3AD203B41FA5}">
                      <a16:colId xmlns:a16="http://schemas.microsoft.com/office/drawing/2014/main" val="583715322"/>
                    </a:ext>
                  </a:extLst>
                </a:gridCol>
              </a:tblGrid>
              <a:tr h="457200">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lnSpc>
                          <a:spcPct val="100000"/>
                        </a:lnSpc>
                        <a:spcAft>
                          <a:spcPts val="0"/>
                        </a:spcAft>
                      </a:pPr>
                      <a:endParaRPr lang="en-US" sz="700" b="1" dirty="0">
                        <a:solidFill>
                          <a:schemeClr val="tx1"/>
                        </a:solidFill>
                        <a:latin typeface="Poppins" pitchFamily="2" charset="77"/>
                        <a:ea typeface="Open Sans" pitchFamily="2" charset="0"/>
                        <a:cs typeface="Poppins" pitchFamily="2" charset="77"/>
                      </a:endParaRPr>
                    </a:p>
                  </a:txBody>
                  <a:tcPr anchor="ctr">
                    <a:lnL w="12700" cmpd="sng">
                      <a:noFill/>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2"/>
                    </a:solidFill>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700" b="1" i="0" u="none" strike="noStrike" dirty="0">
                          <a:solidFill>
                            <a:srgbClr val="FFFFFF"/>
                          </a:solidFill>
                          <a:effectLst/>
                          <a:latin typeface="Poppins" pitchFamily="2" charset="77"/>
                          <a:ea typeface="Open Sans" pitchFamily="2" charset="0"/>
                          <a:cs typeface="Poppins" pitchFamily="2" charset="77"/>
                        </a:rPr>
                        <a:t>Emergent </a:t>
                      </a:r>
                    </a:p>
                    <a:p>
                      <a:pPr lvl="0" algn="l" fontAlgn="ctr">
                        <a:lnSpc>
                          <a:spcPct val="100000"/>
                        </a:lnSpc>
                        <a:spcAft>
                          <a:spcPts val="0"/>
                        </a:spcAft>
                        <a:buNone/>
                      </a:pPr>
                      <a:r>
                        <a:rPr lang="en-US" sz="700" b="1" i="0" u="none" strike="noStrike" dirty="0">
                          <a:solidFill>
                            <a:srgbClr val="FFFFFF"/>
                          </a:solidFill>
                          <a:effectLst/>
                          <a:latin typeface="Poppins" pitchFamily="2" charset="77"/>
                          <a:ea typeface="Open Sans" pitchFamily="2" charset="0"/>
                          <a:cs typeface="Poppins" pitchFamily="2" charset="77"/>
                        </a:rPr>
                        <a:t>Plus</a:t>
                      </a:r>
                    </a:p>
                  </a:txBody>
                  <a:tcPr anchor="ctr">
                    <a:lnL w="1270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700" b="1" i="0" u="none" strike="noStrike" dirty="0">
                          <a:solidFill>
                            <a:srgbClr val="FFFFFF"/>
                          </a:solidFill>
                          <a:effectLst/>
                          <a:latin typeface="Poppins" pitchFamily="2" charset="77"/>
                          <a:ea typeface="Open Sans" pitchFamily="2" charset="0"/>
                          <a:cs typeface="Poppins" pitchFamily="2" charset="77"/>
                        </a:rPr>
                        <a:t>Emergent Premier</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700" b="1" i="0" u="none" strike="noStrike" dirty="0">
                          <a:solidFill>
                            <a:srgbClr val="FFFFFF"/>
                          </a:solidFill>
                          <a:effectLst/>
                          <a:latin typeface="Poppins" pitchFamily="2" charset="77"/>
                          <a:ea typeface="Open Sans" pitchFamily="2" charset="0"/>
                          <a:cs typeface="Poppins" pitchFamily="2" charset="77"/>
                        </a:rPr>
                        <a:t>Platinum</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937156973"/>
                  </a:ext>
                </a:extLst>
              </a:tr>
              <a:tr h="45720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Emergency Ground Ambulance Coverage</a:t>
                      </a:r>
                    </a:p>
                    <a:p>
                      <a:pPr algn="l" fontAlgn="t">
                        <a:lnSpc>
                          <a:spcPct val="125000"/>
                        </a:lnSpc>
                        <a:spcAft>
                          <a:spcPts val="0"/>
                        </a:spcAft>
                      </a:pPr>
                      <a:r>
                        <a:rPr lang="en-US" sz="700" b="0" i="0" u="none" strike="noStrike" dirty="0">
                          <a:solidFill>
                            <a:srgbClr val="454548"/>
                          </a:solidFill>
                          <a:effectLst/>
                          <a:latin typeface="Open Sans" pitchFamily="2" charset="0"/>
                          <a:ea typeface="Open Sans" pitchFamily="2" charset="0"/>
                          <a:cs typeface="Open Sans" pitchFamily="2" charset="0"/>
                        </a:rPr>
                        <a:t>If you ever need an emergency ground ambulance, MASA will pay for your eligible out-of-pocket expenses.</a:t>
                      </a:r>
                    </a:p>
                  </a:txBody>
                  <a:tcPr anchor="ctr">
                    <a:lnL w="12700" cmpd="sng">
                      <a:noFill/>
                    </a:lnL>
                    <a:lnR w="12700" cap="flat" cmpd="sng" algn="ctr">
                      <a:solidFill>
                        <a:schemeClr val="bg2"/>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003876479"/>
                  </a:ext>
                </a:extLst>
              </a:tr>
              <a:tr h="402336">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Emergency Air Ambulance Coverage</a:t>
                      </a:r>
                    </a:p>
                    <a:p>
                      <a:pPr algn="l" fontAlgn="t">
                        <a:lnSpc>
                          <a:spcPct val="125000"/>
                        </a:lnSpc>
                        <a:spcAft>
                          <a:spcPts val="0"/>
                        </a:spcAft>
                      </a:pPr>
                      <a:r>
                        <a:rPr lang="en-US" sz="700" b="0" i="0" u="none" strike="noStrike" dirty="0">
                          <a:solidFill>
                            <a:srgbClr val="454548"/>
                          </a:solidFill>
                          <a:effectLst/>
                          <a:latin typeface="Open Sans" pitchFamily="2" charset="0"/>
                          <a:ea typeface="Open Sans" pitchFamily="2" charset="0"/>
                          <a:cs typeface="Open Sans" pitchFamily="2" charset="0"/>
                        </a:rPr>
                        <a:t>If a first responder or doctor says air transport is medically necessary during your serious emergency, MASA will pay for  your eligible out-of-pocket flight expenses.</a:t>
                      </a:r>
                    </a:p>
                  </a:txBody>
                  <a:tcPr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 limit 2/yr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Limit 2 claims pp per year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031170236"/>
                  </a:ext>
                </a:extLst>
              </a:tr>
              <a:tr h="402336">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Hospital to Hospital Ambulance Coverage</a:t>
                      </a:r>
                    </a:p>
                    <a:p>
                      <a:pPr algn="l" fontAlgn="t">
                        <a:lnSpc>
                          <a:spcPct val="125000"/>
                        </a:lnSpc>
                        <a:spcAft>
                          <a:spcPts val="0"/>
                        </a:spcAft>
                        <a:buNone/>
                      </a:pPr>
                      <a:r>
                        <a:rPr lang="en-US" sz="700" b="0" i="0" u="none" strike="noStrike" dirty="0">
                          <a:solidFill>
                            <a:srgbClr val="454548"/>
                          </a:solidFill>
                          <a:effectLst/>
                          <a:latin typeface="Open Sans" pitchFamily="2" charset="0"/>
                          <a:ea typeface="Open Sans" pitchFamily="2" charset="0"/>
                          <a:cs typeface="Open Sans" pitchFamily="2" charset="0"/>
                        </a:rPr>
                        <a:t>If your doctor orders an air or ground ambulance to transfer you to a different hospital with the necessary level of care, MASA will pay for your eligible out-of-pocket expenses.</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437938605"/>
                  </a:ext>
                </a:extLst>
              </a:tr>
              <a:tr h="402336">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Repatriation to Hospital Near Home Coverage</a:t>
                      </a:r>
                    </a:p>
                    <a:p>
                      <a:pPr algn="l" fontAlgn="t">
                        <a:lnSpc>
                          <a:spcPct val="125000"/>
                        </a:lnSpc>
                        <a:spcAft>
                          <a:spcPts val="0"/>
                        </a:spcAft>
                        <a:buNone/>
                      </a:pPr>
                      <a:r>
                        <a:rPr lang="en-US" sz="700" b="0" i="0" u="none" strike="noStrike" dirty="0">
                          <a:solidFill>
                            <a:srgbClr val="454548"/>
                          </a:solidFill>
                          <a:effectLst/>
                          <a:latin typeface="Open Sans" pitchFamily="2" charset="0"/>
                          <a:ea typeface="Open Sans" pitchFamily="2" charset="0"/>
                          <a:cs typeface="Open Sans" pitchFamily="2" charset="0"/>
                        </a:rPr>
                        <a:t>After a hospital stay more than 100 miles away from home, MASA will help arrange and pay for air or ground  transportation so you can return home to recover.</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1061391966"/>
                  </a:ext>
                </a:extLst>
              </a:tr>
              <a:tr h="402336">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Minor Return Transportation Coverage</a:t>
                      </a:r>
                    </a:p>
                    <a:p>
                      <a:pPr algn="l" fontAlgn="t">
                        <a:lnSpc>
                          <a:spcPct val="125000"/>
                        </a:lnSpc>
                        <a:spcAft>
                          <a:spcPts val="0"/>
                        </a:spcAft>
                        <a:buNone/>
                      </a:pPr>
                      <a:r>
                        <a:rPr lang="en-US" sz="700" b="0" i="0" u="none" strike="noStrike" dirty="0">
                          <a:solidFill>
                            <a:srgbClr val="454548"/>
                          </a:solidFill>
                          <a:effectLst/>
                          <a:latin typeface="Open Sans" pitchFamily="2" charset="0"/>
                          <a:ea typeface="Open Sans" pitchFamily="2" charset="0"/>
                          <a:cs typeface="Open Sans" pitchFamily="2" charset="0"/>
                        </a:rPr>
                        <a:t>If a child under 18 is left without a guardian due to your ambulance transport, MASA will reimburse eligible expenses to safely return them to family or a responsible caregiver.</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309102074"/>
                  </a:ext>
                </a:extLst>
              </a:tr>
              <a:tr h="541899">
                <a:tc>
                  <a:txBody>
                    <a:bodyPr/>
                    <a:lstStyle/>
                    <a:p>
                      <a:pPr algn="l" fontAlgn="t">
                        <a:spcAft>
                          <a:spcPts val="200"/>
                        </a:spcAft>
                        <a:buNone/>
                      </a:pPr>
                      <a:r>
                        <a:rPr lang="en-US" sz="700" b="1" i="0" u="none" strike="noStrike" dirty="0">
                          <a:solidFill>
                            <a:srgbClr val="545456"/>
                          </a:solidFill>
                          <a:effectLst/>
                          <a:latin typeface="Poppins" pitchFamily="2" charset="77"/>
                          <a:cs typeface="Poppins" pitchFamily="2" charset="77"/>
                        </a:rPr>
                        <a:t>Pet Return Transportation Coverage</a:t>
                      </a:r>
                    </a:p>
                    <a:p>
                      <a:pPr algn="l" fontAlgn="t">
                        <a:buNone/>
                      </a:pPr>
                      <a:r>
                        <a:rPr lang="en-US" sz="700"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your pet is left behind after an ambulance transport, MASA will reimburse eligible expenses to bring them home safely.</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495885926"/>
                  </a:ext>
                </a:extLst>
              </a:tr>
              <a:tr h="541899">
                <a:tc>
                  <a:txBody>
                    <a:bodyPr/>
                    <a:lstStyle/>
                    <a:p>
                      <a:pPr algn="l" fontAlgn="t">
                        <a:lnSpc>
                          <a:spcPct val="125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Sick While Away From Home Expense Protection</a:t>
                      </a:r>
                    </a:p>
                    <a:p>
                      <a:pPr algn="l" fontAlgn="t">
                        <a:lnSpc>
                          <a:spcPct val="125000"/>
                        </a:lnSpc>
                        <a:spcAft>
                          <a:spcPts val="0"/>
                        </a:spcAft>
                        <a:buNone/>
                      </a:pPr>
                      <a:r>
                        <a:rPr lang="en-US" sz="700" b="0" i="0" u="none" strike="noStrike" dirty="0">
                          <a:solidFill>
                            <a:srgbClr val="454548"/>
                          </a:solidFill>
                          <a:effectLst/>
                          <a:latin typeface="Open Sans" pitchFamily="2" charset="0"/>
                          <a:ea typeface="Open Sans" pitchFamily="2" charset="0"/>
                          <a:cs typeface="Open Sans" pitchFamily="2" charset="0"/>
                        </a:rPr>
                        <a:t>If you get sick or contract a communicable disease more than 100 miles from home, MASA will reimburse eligible expenses like lodging, meals, medical visits for proof of illness, testing, and airline re-booking.</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rPr>
                        <a:t>$5k max, limit 2 pp per year</a:t>
                      </a:r>
                      <a:r>
                        <a:rPr lang="en-US" sz="600" b="0" i="0" u="none" strike="noStrike" baseline="30000" dirty="0">
                          <a:solidFill>
                            <a:srgbClr val="454548"/>
                          </a:solidFill>
                          <a:effectLst/>
                          <a:latin typeface="Open Sans" pitchFamily="2" charset="0"/>
                        </a:rPr>
                        <a:t>4</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117632133"/>
                  </a:ext>
                </a:extLst>
              </a:tr>
              <a:tr h="402336">
                <a:tc>
                  <a:txBody>
                    <a:bodyPr/>
                    <a:lstStyle/>
                    <a:p>
                      <a:pPr algn="l" fontAlgn="t">
                        <a:lnSpc>
                          <a:spcPct val="125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Post-Admission Continued Care Transport Protection</a:t>
                      </a:r>
                    </a:p>
                    <a:p>
                      <a:pPr algn="l" fontAlgn="t">
                        <a:lnSpc>
                          <a:spcPct val="125000"/>
                        </a:lnSpc>
                        <a:spcAft>
                          <a:spcPts val="0"/>
                        </a:spcAft>
                        <a:buNone/>
                      </a:pPr>
                      <a:r>
                        <a:rPr lang="en-US" sz="700" b="0" i="0" u="none" strike="noStrike" dirty="0">
                          <a:solidFill>
                            <a:srgbClr val="454548"/>
                          </a:solidFill>
                          <a:effectLst/>
                          <a:latin typeface="Open Sans" pitchFamily="2" charset="0"/>
                          <a:ea typeface="Open Sans" pitchFamily="2" charset="0"/>
                          <a:cs typeface="Open Sans" pitchFamily="2" charset="0"/>
                        </a:rPr>
                        <a:t>MASA will reimburse up to $500 in eligible expenses for non-emergency ground transport or ride-shares between medical facilities, rehab, long-term care, hospice, or back home for continued care.</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rPr>
                        <a:t>$500 max pp, limit 1 per year</a:t>
                      </a:r>
                      <a:r>
                        <a:rPr lang="en-US" sz="600" b="0" i="0" u="none" strike="noStrike" baseline="30000" dirty="0">
                          <a:solidFill>
                            <a:srgbClr val="454548"/>
                          </a:solidFill>
                          <a:effectLst/>
                          <a:latin typeface="Open Sans" pitchFamily="2" charset="0"/>
                        </a:rPr>
                        <a:t>1</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extLst>
                  <a:ext uri="{0D108BD9-81ED-4DB2-BD59-A6C34878D82A}">
                    <a16:rowId xmlns:a16="http://schemas.microsoft.com/office/drawing/2014/main" val="123230550"/>
                  </a:ext>
                </a:extLst>
              </a:tr>
              <a:tr h="301752">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Patient Return Transportation Coverage</a:t>
                      </a:r>
                    </a:p>
                    <a:p>
                      <a:pPr algn="l" fontAlgn="t">
                        <a:lnSpc>
                          <a:spcPct val="125000"/>
                        </a:lnSpc>
                        <a:spcAft>
                          <a:spcPts val="0"/>
                        </a:spcAft>
                        <a:buNone/>
                      </a:pPr>
                      <a:r>
                        <a:rPr lang="en-US" sz="700" b="0" i="0" u="none" strike="noStrike" dirty="0">
                          <a:solidFill>
                            <a:srgbClr val="454548"/>
                          </a:solidFill>
                          <a:effectLst/>
                          <a:latin typeface="Open Sans" pitchFamily="2" charset="0"/>
                          <a:ea typeface="Open Sans" pitchFamily="2" charset="0"/>
                          <a:cs typeface="Open Sans" pitchFamily="2" charset="0"/>
                        </a:rPr>
                        <a:t>After being discharged from the hospital following an emergency more than 100 miles from home, MASA will arrange and pay for your commercial flight back home.</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777240"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870091266"/>
                  </a:ext>
                </a:extLst>
              </a:tr>
              <a:tr h="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Companion Emergency Transportation Coverage</a:t>
                      </a:r>
                    </a:p>
                    <a:p>
                      <a:pPr algn="l" fontAlgn="t">
                        <a:lnSpc>
                          <a:spcPct val="125000"/>
                        </a:lnSpc>
                        <a:spcAft>
                          <a:spcPts val="0"/>
                        </a:spcAft>
                        <a:buNone/>
                      </a:pPr>
                      <a:r>
                        <a:rPr lang="en-US" sz="700" b="0" i="0" u="none" strike="noStrike" dirty="0">
                          <a:solidFill>
                            <a:srgbClr val="454548"/>
                          </a:solidFill>
                          <a:effectLst/>
                          <a:latin typeface="Open Sans" pitchFamily="2" charset="0"/>
                          <a:ea typeface="Open Sans" pitchFamily="2" charset="0"/>
                          <a:cs typeface="Open Sans" pitchFamily="2" charset="0"/>
                        </a:rPr>
                        <a:t>MASA will reimburse eligible out-of-pocket expenses related to having a companion ride with you during emergency transport.</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4</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extLst>
                  <a:ext uri="{0D108BD9-81ED-4DB2-BD59-A6C34878D82A}">
                    <a16:rowId xmlns:a16="http://schemas.microsoft.com/office/drawing/2014/main" val="3941727503"/>
                  </a:ext>
                </a:extLst>
              </a:tr>
              <a:tr h="301752">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Hospital Visitor Transportation Coverage</a:t>
                      </a:r>
                    </a:p>
                    <a:p>
                      <a:pPr algn="l" fontAlgn="t">
                        <a:lnSpc>
                          <a:spcPct val="125000"/>
                        </a:lnSpc>
                        <a:spcAft>
                          <a:spcPts val="0"/>
                        </a:spcAft>
                        <a:buNone/>
                      </a:pPr>
                      <a:r>
                        <a:rPr lang="en-US" sz="700" b="0" i="0" u="none" strike="noStrike" dirty="0">
                          <a:solidFill>
                            <a:srgbClr val="454548"/>
                          </a:solidFill>
                          <a:effectLst/>
                          <a:latin typeface="Open Sans" pitchFamily="2" charset="0"/>
                          <a:ea typeface="Open Sans" pitchFamily="2" charset="0"/>
                          <a:cs typeface="Open Sans" pitchFamily="2" charset="0"/>
                        </a:rPr>
                        <a:t>If you’re hospitalized more than 100 miles away from home, MASA will arrange and pay for round-trip air travel for someone you choose to be with you.</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010010221"/>
                  </a:ext>
                </a:extLst>
              </a:tr>
              <a:tr h="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Vehicle &amp; RV Return Coverage</a:t>
                      </a:r>
                    </a:p>
                    <a:p>
                      <a:pPr algn="l" fontAlgn="t">
                        <a:lnSpc>
                          <a:spcPct val="125000"/>
                        </a:lnSpc>
                        <a:spcAft>
                          <a:spcPts val="0"/>
                        </a:spcAft>
                        <a:buNone/>
                      </a:pPr>
                      <a:r>
                        <a:rPr lang="en-US" sz="700" b="0" i="0" u="none" strike="noStrike" dirty="0">
                          <a:solidFill>
                            <a:srgbClr val="454548"/>
                          </a:solidFill>
                          <a:effectLst/>
                          <a:latin typeface="Open Sans" pitchFamily="2" charset="0"/>
                          <a:ea typeface="Open Sans" pitchFamily="2" charset="0"/>
                          <a:cs typeface="Open Sans" pitchFamily="2" charset="0"/>
                        </a:rPr>
                        <a:t>If your vehicle or RV is left unattended after an ambulance transport, MASA will help arrange and pay to get it back to your home or rental location.</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extLst>
                  <a:ext uri="{0D108BD9-81ED-4DB2-BD59-A6C34878D82A}">
                    <a16:rowId xmlns:a16="http://schemas.microsoft.com/office/drawing/2014/main" val="350451570"/>
                  </a:ext>
                </a:extLst>
              </a:tr>
              <a:tr h="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Organ Retrieval &amp; Organ Recipient Transportation Coverage</a:t>
                      </a:r>
                    </a:p>
                    <a:p>
                      <a:pPr algn="l" fontAlgn="t">
                        <a:lnSpc>
                          <a:spcPct val="125000"/>
                        </a:lnSpc>
                        <a:spcAft>
                          <a:spcPts val="0"/>
                        </a:spcAft>
                        <a:buNone/>
                      </a:pPr>
                      <a:r>
                        <a:rPr lang="en-US" sz="700" b="0" i="0" u="none" strike="noStrike" dirty="0">
                          <a:solidFill>
                            <a:srgbClr val="454548"/>
                          </a:solidFill>
                          <a:effectLst/>
                          <a:latin typeface="Open Sans" pitchFamily="2" charset="0"/>
                          <a:ea typeface="Open Sans" pitchFamily="2" charset="0"/>
                          <a:cs typeface="Open Sans" pitchFamily="2" charset="0"/>
                        </a:rPr>
                        <a:t>MASA will reimburse eligible out-of-pocket expenses to transport an organ needed for your transplant. If you need an organ transplant, MASA will help arrange and pay for your flight to the airport closest to where the surgery will take place.</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463082439"/>
                  </a:ext>
                </a:extLst>
              </a:tr>
              <a:tr h="0">
                <a:tc>
                  <a:txBody>
                    <a:bodyPr/>
                    <a:lstStyle/>
                    <a:p>
                      <a:pPr algn="l" fontAlgn="t">
                        <a:spcAft>
                          <a:spcPts val="200"/>
                        </a:spcAft>
                        <a:buNone/>
                      </a:pPr>
                      <a:r>
                        <a:rPr lang="en-US" sz="700" b="1" i="0" u="none" strike="noStrike" dirty="0">
                          <a:solidFill>
                            <a:srgbClr val="545456"/>
                          </a:solidFill>
                          <a:effectLst/>
                          <a:latin typeface="Poppins" pitchFamily="2" charset="77"/>
                          <a:cs typeface="Poppins" pitchFamily="2" charset="77"/>
                        </a:rPr>
                        <a:t>Mortal Remains Return Transportation Coverage</a:t>
                      </a:r>
                    </a:p>
                    <a:p>
                      <a:pPr algn="l" fontAlgn="t">
                        <a:buNone/>
                      </a:pPr>
                      <a:r>
                        <a:rPr lang="en-US" sz="700"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In the unfortunate event a member passes away more than 100 miles from home, MASA will help support and reimburse eligible expenses to bring their remains home</a:t>
                      </a:r>
                      <a:r>
                        <a:rPr lang="en-US" sz="700" b="1" i="0" u="none" strike="noStrike" dirty="0">
                          <a:solidFill>
                            <a:srgbClr val="545456"/>
                          </a:solidFill>
                          <a:effectLst/>
                          <a:latin typeface="Poppins" pitchFamily="2" charset="77"/>
                          <a:cs typeface="Poppins" pitchFamily="2" charset="77"/>
                        </a:rPr>
                        <a:t>.</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1</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extLst>
                  <a:ext uri="{0D108BD9-81ED-4DB2-BD59-A6C34878D82A}">
                    <a16:rowId xmlns:a16="http://schemas.microsoft.com/office/drawing/2014/main" val="728239564"/>
                  </a:ext>
                </a:extLst>
              </a:tr>
              <a:tr h="365760">
                <a:tc>
                  <a:txBody>
                    <a:bodyPr/>
                    <a:lstStyle/>
                    <a:p>
                      <a:pPr algn="l" fontAlgn="t">
                        <a:lnSpc>
                          <a:spcPct val="125000"/>
                        </a:lnSpc>
                        <a:spcAft>
                          <a:spcPts val="0"/>
                        </a:spcAft>
                        <a:buNone/>
                      </a:pPr>
                      <a:r>
                        <a:rPr lang="en-US" sz="700" b="1" i="0" u="none" strike="noStrike" dirty="0">
                          <a:solidFill>
                            <a:schemeClr val="bg2"/>
                          </a:solidFill>
                          <a:effectLst/>
                          <a:latin typeface="Poppins" pitchFamily="2" charset="77"/>
                          <a:ea typeface="Open Sans" pitchFamily="2" charset="0"/>
                          <a:cs typeface="Poppins" pitchFamily="2" charset="77"/>
                        </a:rPr>
                        <a:t>Monthly protection rate</a:t>
                      </a:r>
                    </a:p>
                  </a:txBody>
                  <a:tcPr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700" b="1" i="0" u="none" strike="noStrike" kern="1200" cap="none" spc="0" normalizeH="0" baseline="0" noProof="0" dirty="0">
                          <a:ln>
                            <a:noFill/>
                          </a:ln>
                          <a:solidFill>
                            <a:schemeClr val="bg2"/>
                          </a:solidFill>
                          <a:effectLst/>
                          <a:uLnTx/>
                          <a:uFillTx/>
                          <a:latin typeface="Poppins" pitchFamily="2" charset="77"/>
                          <a:ea typeface="Open Sans" panose="020B0606030504020204" pitchFamily="34" charset="0"/>
                          <a:cs typeface="Poppins" pitchFamily="2" charset="77"/>
                        </a:rPr>
                        <a:t>$11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700" b="1" i="0" u="none" strike="noStrike" baseline="0" dirty="0">
                          <a:solidFill>
                            <a:schemeClr val="bg2"/>
                          </a:solidFill>
                          <a:effectLst/>
                          <a:latin typeface="Poppins" pitchFamily="2" charset="77"/>
                          <a:ea typeface="Open Sans" panose="020B0606030504020204" pitchFamily="34" charset="0"/>
                          <a:cs typeface="Poppins" pitchFamily="2" charset="77"/>
                        </a:rPr>
                        <a:t>$17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700" b="1" i="0" u="none" strike="noStrike" baseline="0" dirty="0">
                          <a:solidFill>
                            <a:schemeClr val="bg2"/>
                          </a:solidFill>
                          <a:effectLst/>
                          <a:latin typeface="Poppins" pitchFamily="2" charset="77"/>
                          <a:ea typeface="Open Sans" panose="020B0606030504020204" pitchFamily="34" charset="0"/>
                          <a:cs typeface="Poppins" pitchFamily="2" charset="77"/>
                        </a:rPr>
                        <a:t>$33</a:t>
                      </a:r>
                    </a:p>
                  </a:txBody>
                  <a:tcPr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extLst>
                  <a:ext uri="{0D108BD9-81ED-4DB2-BD59-A6C34878D82A}">
                    <a16:rowId xmlns:a16="http://schemas.microsoft.com/office/drawing/2014/main" val="895903470"/>
                  </a:ext>
                </a:extLst>
              </a:tr>
              <a:tr h="365760">
                <a:tc>
                  <a:txBody>
                    <a:bodyPr/>
                    <a:lstStyle/>
                    <a:p>
                      <a:pPr marL="0" marR="0" lvl="0" indent="0" algn="l" defTabSz="976331" rtl="0" eaLnBrk="1" fontAlgn="t" latinLnBrk="0" hangingPunct="1">
                        <a:lnSpc>
                          <a:spcPct val="125000"/>
                        </a:lnSpc>
                        <a:spcBef>
                          <a:spcPts val="0"/>
                        </a:spcBef>
                        <a:spcAft>
                          <a:spcPts val="0"/>
                        </a:spcAft>
                        <a:buClrTx/>
                        <a:buSzTx/>
                        <a:buFontTx/>
                        <a:buNone/>
                        <a:tabLst/>
                        <a:defRPr/>
                      </a:pPr>
                      <a:r>
                        <a:rPr lang="en-US" sz="700" b="1" i="0" u="none" strike="noStrike" dirty="0">
                          <a:solidFill>
                            <a:schemeClr val="bg2"/>
                          </a:solidFill>
                          <a:effectLst/>
                          <a:latin typeface="Poppins" pitchFamily="2" charset="77"/>
                          <a:ea typeface="Open Sans" pitchFamily="2" charset="0"/>
                          <a:cs typeface="Poppins" pitchFamily="2" charset="77"/>
                        </a:rPr>
                        <a:t>Scan for product guide &gt;&gt;&gt;</a:t>
                      </a:r>
                    </a:p>
                  </a:txBody>
                  <a:tcPr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endParaRPr kumimoji="0" lang="en-US" sz="600" b="1" i="0" u="none" strike="noStrike" kern="1200" cap="none" spc="0" normalizeH="0" baseline="0" noProof="0" dirty="0">
                        <a:ln>
                          <a:noFill/>
                        </a:ln>
                        <a:solidFill>
                          <a:schemeClr val="bg1"/>
                        </a:solidFill>
                        <a:effectLst/>
                        <a:uLnTx/>
                        <a:uFillTx/>
                        <a:latin typeface="Poppins" pitchFamily="2" charset="77"/>
                        <a:ea typeface="Open Sans" panose="020B0606030504020204" pitchFamily="34" charset="0"/>
                        <a:cs typeface="Poppins" pitchFamily="2" charset="77"/>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endParaRPr kumimoji="0" lang="en-US" sz="600" b="1" i="0" u="none" strike="noStrike" kern="1200" cap="none" spc="0" normalizeH="0" baseline="0" noProof="0" dirty="0">
                        <a:ln>
                          <a:noFill/>
                        </a:ln>
                        <a:solidFill>
                          <a:schemeClr val="bg1"/>
                        </a:solidFill>
                        <a:effectLst/>
                        <a:uLnTx/>
                        <a:uFillTx/>
                        <a:latin typeface="Poppins" pitchFamily="2" charset="77"/>
                        <a:ea typeface="Open Sans" panose="020B0606030504020204" pitchFamily="34" charset="0"/>
                        <a:cs typeface="Poppins" pitchFamily="2" charset="77"/>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600" b="1" i="0" u="none" strike="noStrike" baseline="0" dirty="0">
                        <a:solidFill>
                          <a:schemeClr val="bg1"/>
                        </a:solidFill>
                        <a:effectLst/>
                        <a:latin typeface="Poppins" pitchFamily="2" charset="77"/>
                        <a:ea typeface="Open Sans" panose="020B0606030504020204" pitchFamily="34" charset="0"/>
                        <a:cs typeface="Poppins" pitchFamily="2" charset="77"/>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600" b="1" i="0" u="none" strike="noStrike" baseline="0" dirty="0">
                        <a:solidFill>
                          <a:schemeClr val="bg1"/>
                        </a:solidFill>
                        <a:effectLst/>
                        <a:latin typeface="Poppins" pitchFamily="2" charset="77"/>
                        <a:ea typeface="Open Sans" panose="020B0606030504020204" pitchFamily="34" charset="0"/>
                        <a:cs typeface="Poppins" pitchFamily="2" charset="77"/>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600" b="1" i="0" u="none" strike="noStrike" baseline="0" dirty="0">
                        <a:solidFill>
                          <a:schemeClr val="bg1"/>
                        </a:solidFill>
                        <a:effectLst/>
                        <a:latin typeface="Poppins" pitchFamily="2" charset="77"/>
                        <a:ea typeface="Open Sans" panose="020B0606030504020204" pitchFamily="34" charset="0"/>
                        <a:cs typeface="Poppins" pitchFamily="2" charset="77"/>
                      </a:endParaRPr>
                    </a:p>
                  </a:txBody>
                  <a:tcPr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5"/>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600" b="1" i="0" u="none" strike="noStrike" baseline="0" dirty="0">
                        <a:solidFill>
                          <a:schemeClr val="bg1"/>
                        </a:solidFill>
                        <a:effectLst/>
                        <a:latin typeface="Poppins" pitchFamily="2" charset="77"/>
                        <a:ea typeface="Open Sans" panose="020B0606030504020204" pitchFamily="34" charset="0"/>
                        <a:cs typeface="Poppins" pitchFamily="2" charset="77"/>
                      </a:endParaRPr>
                    </a:p>
                  </a:txBody>
                  <a:tcPr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0979797"/>
                  </a:ext>
                </a:extLst>
              </a:tr>
            </a:tbl>
          </a:graphicData>
        </a:graphic>
      </p:graphicFrame>
      <p:sp>
        <p:nvSpPr>
          <p:cNvPr id="4" name="TextBox 3">
            <a:extLst>
              <a:ext uri="{FF2B5EF4-FFF2-40B4-BE49-F238E27FC236}">
                <a16:creationId xmlns:a16="http://schemas.microsoft.com/office/drawing/2014/main" id="{CAE25C5F-B9FC-D970-A168-EFFF10AF4B78}"/>
              </a:ext>
            </a:extLst>
          </p:cNvPr>
          <p:cNvSpPr txBox="1">
            <a:spLocks noGrp="1" noRot="1" noMove="1" noResize="1" noEditPoints="1" noAdjustHandles="1" noChangeArrowheads="1" noChangeShapeType="1"/>
          </p:cNvSpPr>
          <p:nvPr/>
        </p:nvSpPr>
        <p:spPr>
          <a:xfrm>
            <a:off x="2829465" y="8973138"/>
            <a:ext cx="4485736" cy="861774"/>
          </a:xfrm>
          <a:prstGeom prst="rect">
            <a:avLst/>
          </a:prstGeom>
          <a:noFill/>
        </p:spPr>
        <p:txBody>
          <a:bodyPr wrap="square" rtlCol="0">
            <a:spAutoFit/>
          </a:bodyPr>
          <a:lstStyle/>
          <a:p>
            <a:r>
              <a:rPr lang="en-US" sz="500" b="1" dirty="0">
                <a:solidFill>
                  <a:schemeClr val="accent3">
                    <a:lumMod val="50000"/>
                  </a:schemeClr>
                </a:solidFill>
                <a:latin typeface="Poppins" pitchFamily="2" charset="77"/>
                <a:ea typeface="Open Sans" pitchFamily="2" charset="0"/>
                <a:cs typeface="Poppins" pitchFamily="2" charset="77"/>
              </a:rPr>
              <a:t>Coverage territories</a:t>
            </a:r>
          </a:p>
          <a:p>
            <a:r>
              <a:rPr lang="en-US" sz="500" dirty="0">
                <a:solidFill>
                  <a:schemeClr val="accent3">
                    <a:lumMod val="50000"/>
                  </a:schemeClr>
                </a:solidFill>
                <a:latin typeface="Open Sans" pitchFamily="2" charset="0"/>
                <a:ea typeface="Open Sans" pitchFamily="2" charset="0"/>
                <a:cs typeface="Open Sans" pitchFamily="2" charset="0"/>
              </a:rPr>
              <a:t>1: United States only | 2: United States and Canada. | 3: United Sates, Canada, Mexico, the Caribbean (excluding Cuba), the Bahamas, and Bermuda. | 4: Worldwide coverage to include any region with the exclusion of Antarctica and not prohibited by U.S. law or U.S. travel advisories. </a:t>
            </a:r>
          </a:p>
          <a:p>
            <a:endParaRPr lang="en-US" sz="500" b="0" dirty="0">
              <a:solidFill>
                <a:schemeClr val="accent3">
                  <a:lumMod val="50000"/>
                </a:schemeClr>
              </a:solidFill>
              <a:latin typeface="Open Sans" pitchFamily="2" charset="0"/>
              <a:ea typeface="Open Sans" pitchFamily="2" charset="0"/>
              <a:cs typeface="Open Sans" pitchFamily="2" charset="0"/>
            </a:endParaRPr>
          </a:p>
          <a:p>
            <a:r>
              <a:rPr lang="en-US" sz="500" b="1" dirty="0">
                <a:solidFill>
                  <a:schemeClr val="accent3">
                    <a:lumMod val="50000"/>
                  </a:schemeClr>
                </a:solidFill>
                <a:latin typeface="Poppins" pitchFamily="2" charset="77"/>
                <a:ea typeface="Open Sans" pitchFamily="2" charset="0"/>
                <a:cs typeface="Poppins" pitchFamily="2" charset="77"/>
              </a:rPr>
              <a:t>Disclaimer</a:t>
            </a:r>
          </a:p>
          <a:p>
            <a:r>
              <a:rPr lang="en-US" sz="500" b="0" i="0" strike="noStrike" kern="1200" dirty="0">
                <a:solidFill>
                  <a:srgbClr val="454548"/>
                </a:solidFill>
                <a:effectLst/>
                <a:latin typeface="Open Sans" pitchFamily="2" charset="0"/>
                <a:ea typeface="Open Sans" pitchFamily="2" charset="0"/>
                <a:cs typeface="Open Sans" pitchFamily="2"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a:t>
            </a:r>
            <a:endParaRPr lang="en-US" sz="500" b="0" strike="noStrike"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3395868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D55C0-CF7D-3FC3-73BB-5D1538867074}"/>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DD5E62C-1400-143C-37B3-44CEE438B1D5}"/>
              </a:ext>
            </a:extLst>
          </p:cNvPr>
          <p:cNvGraphicFramePr>
            <a:graphicFrameLocks noGrp="1"/>
          </p:cNvGraphicFramePr>
          <p:nvPr>
            <p:extLst>
              <p:ext uri="{D42A27DB-BD31-4B8C-83A1-F6EECF244321}">
                <p14:modId xmlns:p14="http://schemas.microsoft.com/office/powerpoint/2010/main" val="2511747314"/>
              </p:ext>
            </p:extLst>
          </p:nvPr>
        </p:nvGraphicFramePr>
        <p:xfrm>
          <a:off x="457200" y="445992"/>
          <a:ext cx="6858000" cy="3810000"/>
        </p:xfrm>
        <a:graphic>
          <a:graphicData uri="http://schemas.openxmlformats.org/drawingml/2006/table">
            <a:tbl>
              <a:tblPr firstRow="1" bandRow="1"/>
              <a:tblGrid>
                <a:gridCol w="4663440">
                  <a:extLst>
                    <a:ext uri="{9D8B030D-6E8A-4147-A177-3AD203B41FA5}">
                      <a16:colId xmlns:a16="http://schemas.microsoft.com/office/drawing/2014/main" val="463931578"/>
                    </a:ext>
                  </a:extLst>
                </a:gridCol>
                <a:gridCol w="365760">
                  <a:extLst>
                    <a:ext uri="{9D8B030D-6E8A-4147-A177-3AD203B41FA5}">
                      <a16:colId xmlns:a16="http://schemas.microsoft.com/office/drawing/2014/main" val="617857949"/>
                    </a:ext>
                  </a:extLst>
                </a:gridCol>
                <a:gridCol w="365760">
                  <a:extLst>
                    <a:ext uri="{9D8B030D-6E8A-4147-A177-3AD203B41FA5}">
                      <a16:colId xmlns:a16="http://schemas.microsoft.com/office/drawing/2014/main" val="2489419659"/>
                    </a:ext>
                  </a:extLst>
                </a:gridCol>
                <a:gridCol w="365760">
                  <a:extLst>
                    <a:ext uri="{9D8B030D-6E8A-4147-A177-3AD203B41FA5}">
                      <a16:colId xmlns:a16="http://schemas.microsoft.com/office/drawing/2014/main" val="1562941862"/>
                    </a:ext>
                  </a:extLst>
                </a:gridCol>
                <a:gridCol w="365760">
                  <a:extLst>
                    <a:ext uri="{9D8B030D-6E8A-4147-A177-3AD203B41FA5}">
                      <a16:colId xmlns:a16="http://schemas.microsoft.com/office/drawing/2014/main" val="48254722"/>
                    </a:ext>
                  </a:extLst>
                </a:gridCol>
                <a:gridCol w="365760">
                  <a:extLst>
                    <a:ext uri="{9D8B030D-6E8A-4147-A177-3AD203B41FA5}">
                      <a16:colId xmlns:a16="http://schemas.microsoft.com/office/drawing/2014/main" val="1783301157"/>
                    </a:ext>
                  </a:extLst>
                </a:gridCol>
                <a:gridCol w="365760">
                  <a:extLst>
                    <a:ext uri="{9D8B030D-6E8A-4147-A177-3AD203B41FA5}">
                      <a16:colId xmlns:a16="http://schemas.microsoft.com/office/drawing/2014/main" val="2182160864"/>
                    </a:ext>
                  </a:extLst>
                </a:gridCol>
              </a:tblGrid>
              <a:tr h="457200">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lnSpc>
                          <a:spcPct val="100000"/>
                        </a:lnSpc>
                        <a:spcAft>
                          <a:spcPts val="0"/>
                        </a:spcAft>
                      </a:pPr>
                      <a:endParaRPr lang="en-US" sz="800" b="1" dirty="0">
                        <a:solidFill>
                          <a:schemeClr val="tx1"/>
                        </a:solidFill>
                        <a:latin typeface="Open Sans" pitchFamily="2" charset="0"/>
                        <a:ea typeface="Open Sans" pitchFamily="2" charset="0"/>
                        <a:cs typeface="Open Sans" pitchFamily="2" charset="0"/>
                      </a:endParaRPr>
                    </a:p>
                  </a:txBody>
                  <a:tcPr anchor="ctr">
                    <a:lnL w="12700" cmpd="sng">
                      <a:noFill/>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2"/>
                    </a:solidFill>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800" b="1" i="0" u="none" strike="noStrike" dirty="0">
                          <a:solidFill>
                            <a:srgbClr val="FFFFFF"/>
                          </a:solidFill>
                          <a:effectLst/>
                          <a:latin typeface="Poppins" pitchFamily="2" charset="77"/>
                          <a:ea typeface="Open Sans" pitchFamily="2" charset="0"/>
                          <a:cs typeface="Poppins" pitchFamily="2" charset="77"/>
                        </a:rPr>
                        <a:t>Indemnity Gold</a:t>
                      </a:r>
                    </a:p>
                  </a:txBody>
                  <a:tcPr anchor="ctr">
                    <a:lnL w="1270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800" b="1" i="0" u="none" strike="noStrike" dirty="0">
                          <a:solidFill>
                            <a:srgbClr val="FFFFFF"/>
                          </a:solidFill>
                          <a:effectLst/>
                          <a:latin typeface="Poppins" pitchFamily="2" charset="77"/>
                          <a:ea typeface="Open Sans" pitchFamily="2" charset="0"/>
                          <a:cs typeface="Poppins" pitchFamily="2" charset="77"/>
                        </a:rPr>
                        <a:t>Indemnity Plus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800" b="1" i="0" u="none" strike="noStrike" dirty="0">
                          <a:solidFill>
                            <a:srgbClr val="FFFFFF"/>
                          </a:solidFill>
                          <a:effectLst/>
                          <a:latin typeface="Poppins" pitchFamily="2" charset="77"/>
                          <a:ea typeface="Open Sans" pitchFamily="2" charset="0"/>
                          <a:cs typeface="Poppins" pitchFamily="2" charset="77"/>
                        </a:rPr>
                        <a:t>Emergent Gold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937156973"/>
                  </a:ext>
                </a:extLst>
              </a:tr>
              <a:tr h="64008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454548"/>
                          </a:solidFill>
                          <a:effectLst/>
                          <a:latin typeface="Poppins" pitchFamily="2" charset="77"/>
                          <a:ea typeface="Open Sans" pitchFamily="2" charset="0"/>
                          <a:cs typeface="Poppins" pitchFamily="2" charset="77"/>
                        </a:rPr>
                        <a:t>Emergency Ground Ambulance Coverage</a:t>
                      </a:r>
                    </a:p>
                    <a:p>
                      <a:pPr algn="l" fontAlgn="t">
                        <a:lnSpc>
                          <a:spcPct val="125000"/>
                        </a:lnSpc>
                        <a:spcAft>
                          <a:spcPts val="0"/>
                        </a:spcAft>
                      </a:pPr>
                      <a:r>
                        <a:rPr lang="en-US" sz="800" b="0" i="0" u="none" strike="noStrike" dirty="0">
                          <a:solidFill>
                            <a:srgbClr val="454548"/>
                          </a:solidFill>
                          <a:effectLst/>
                          <a:latin typeface="Open Sans" pitchFamily="2" charset="0"/>
                          <a:ea typeface="Open Sans" pitchFamily="2" charset="0"/>
                          <a:cs typeface="Open Sans" pitchFamily="2" charset="0"/>
                        </a:rPr>
                        <a:t>If you ever need an emergency ground ambulance, MASA will pay for your eligible out-of-pocket expenses or pay you an indemnity amount.</a:t>
                      </a:r>
                    </a:p>
                  </a:txBody>
                  <a:tcPr anchor="ctr">
                    <a:lnL w="12700" cmpd="sng">
                      <a:noFill/>
                    </a:lnL>
                    <a:lnR w="12700" cap="flat" cmpd="sng" algn="ctr">
                      <a:solidFill>
                        <a:schemeClr val="bg2"/>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$250 indemnity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003876479"/>
                  </a:ext>
                </a:extLst>
              </a:tr>
              <a:tr h="64008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454548"/>
                          </a:solidFill>
                          <a:effectLst/>
                          <a:latin typeface="Poppins" pitchFamily="2" charset="77"/>
                          <a:ea typeface="Open Sans" pitchFamily="2" charset="0"/>
                          <a:cs typeface="Poppins" pitchFamily="2" charset="77"/>
                        </a:rPr>
                        <a:t>Emergency Air Ambulance Coverage</a:t>
                      </a:r>
                    </a:p>
                    <a:p>
                      <a:pPr algn="l" fontAlgn="t">
                        <a:lnSpc>
                          <a:spcPct val="125000"/>
                        </a:lnSpc>
                        <a:spcAft>
                          <a:spcPts val="0"/>
                        </a:spcAft>
                      </a:pPr>
                      <a:r>
                        <a:rPr lang="en-US" sz="800" b="0" i="0" u="none" strike="noStrike" dirty="0">
                          <a:solidFill>
                            <a:srgbClr val="454548"/>
                          </a:solidFill>
                          <a:effectLst/>
                          <a:latin typeface="Open Sans" pitchFamily="2" charset="0"/>
                          <a:ea typeface="Open Sans" pitchFamily="2" charset="0"/>
                          <a:cs typeface="Open Sans" pitchFamily="2" charset="0"/>
                        </a:rPr>
                        <a:t>If a first responder or doctor says air transport is medically necessary during your serious emergency, MASA will pay for your eligible out-of-pocket flight expenses or pay you an indemnity amount.</a:t>
                      </a:r>
                    </a:p>
                  </a:txBody>
                  <a:tcPr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$15k indemnity / claim, limit 2 per year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$10k indemnity / claim, limit 2 per year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$15k indemnity / claim, limit 2 per year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031170236"/>
                  </a:ext>
                </a:extLst>
              </a:tr>
              <a:tr h="64008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454548"/>
                          </a:solidFill>
                          <a:effectLst/>
                          <a:latin typeface="Poppins" pitchFamily="2" charset="77"/>
                          <a:ea typeface="Open Sans" pitchFamily="2" charset="0"/>
                          <a:cs typeface="Poppins" pitchFamily="2" charset="77"/>
                        </a:rPr>
                        <a:t>Hospital to Hospital Ambulance Coverage</a:t>
                      </a:r>
                    </a:p>
                    <a:p>
                      <a:pPr algn="l" fontAlgn="t">
                        <a:lnSpc>
                          <a:spcPct val="125000"/>
                        </a:lnSpc>
                        <a:spcAft>
                          <a:spcPts val="0"/>
                        </a:spcAft>
                        <a:buNone/>
                      </a:pPr>
                      <a:r>
                        <a:rPr lang="en-US" sz="800" b="0" i="0" u="none" strike="noStrike" dirty="0">
                          <a:solidFill>
                            <a:srgbClr val="454548"/>
                          </a:solidFill>
                          <a:effectLst/>
                          <a:latin typeface="Open Sans" pitchFamily="2" charset="0"/>
                          <a:ea typeface="Open Sans" pitchFamily="2" charset="0"/>
                          <a:cs typeface="Open Sans" pitchFamily="2" charset="0"/>
                        </a:rPr>
                        <a:t>If your doctor orders an air or ground ambulance to transfer you to a different hospital with the necessary level of care, MASA will pay for your eligible out-of-pocket expenses.</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437938605"/>
                  </a:ext>
                </a:extLst>
              </a:tr>
              <a:tr h="64008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454548"/>
                          </a:solidFill>
                          <a:effectLst/>
                          <a:latin typeface="Poppins" pitchFamily="2" charset="77"/>
                          <a:ea typeface="Open Sans" pitchFamily="2" charset="0"/>
                          <a:cs typeface="Poppins" pitchFamily="2" charset="77"/>
                        </a:rPr>
                        <a:t>Repatriation to Hospital Near Home Coverage</a:t>
                      </a:r>
                    </a:p>
                    <a:p>
                      <a:pPr algn="l" fontAlgn="t">
                        <a:lnSpc>
                          <a:spcPct val="125000"/>
                        </a:lnSpc>
                        <a:spcAft>
                          <a:spcPts val="0"/>
                        </a:spcAft>
                        <a:buNone/>
                      </a:pPr>
                      <a:r>
                        <a:rPr lang="en-US" sz="800" b="0" i="0" u="none" strike="noStrike" dirty="0">
                          <a:solidFill>
                            <a:srgbClr val="454548"/>
                          </a:solidFill>
                          <a:effectLst/>
                          <a:latin typeface="Open Sans" pitchFamily="2" charset="0"/>
                          <a:ea typeface="Open Sans" pitchFamily="2" charset="0"/>
                          <a:cs typeface="Open Sans" pitchFamily="2" charset="0"/>
                        </a:rPr>
                        <a:t>After a hospital stay more than 100 miles away from home, MASA will help arrange and pay for air or ground transportation so you can return home to recover.</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1061391966"/>
                  </a:ext>
                </a:extLst>
              </a:tr>
              <a:tr h="365760">
                <a:tc>
                  <a:txBody>
                    <a:bodyPr/>
                    <a:lstStyle/>
                    <a:p>
                      <a:pPr algn="l" fontAlgn="t">
                        <a:lnSpc>
                          <a:spcPct val="125000"/>
                        </a:lnSpc>
                        <a:spcAft>
                          <a:spcPts val="0"/>
                        </a:spcAft>
                        <a:buNone/>
                      </a:pPr>
                      <a:r>
                        <a:rPr lang="en-US" sz="800" b="1" i="0" u="none" strike="noStrike" dirty="0">
                          <a:solidFill>
                            <a:schemeClr val="bg2"/>
                          </a:solidFill>
                          <a:effectLst/>
                          <a:latin typeface="Poppins" pitchFamily="2" charset="77"/>
                          <a:ea typeface="Open Sans" pitchFamily="2" charset="0"/>
                          <a:cs typeface="Poppins" pitchFamily="2" charset="77"/>
                        </a:rPr>
                        <a:t>Monthly protection rate</a:t>
                      </a:r>
                    </a:p>
                  </a:txBody>
                  <a:tcPr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800" b="1" i="0" u="none" strike="noStrike" kern="1200" cap="none" spc="0" normalizeH="0" baseline="0" noProof="0" dirty="0">
                          <a:ln>
                            <a:noFill/>
                          </a:ln>
                          <a:solidFill>
                            <a:schemeClr val="bg2"/>
                          </a:solidFill>
                          <a:effectLst/>
                          <a:uLnTx/>
                          <a:uFillTx/>
                          <a:latin typeface="Poppins" pitchFamily="2" charset="77"/>
                          <a:ea typeface="Open Sans" panose="020B0606030504020204" pitchFamily="34" charset="0"/>
                          <a:cs typeface="Poppins" pitchFamily="2" charset="77"/>
                        </a:rPr>
                        <a:t>$8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800" b="1" i="0" u="none" strike="noStrike" baseline="0" dirty="0">
                          <a:solidFill>
                            <a:schemeClr val="bg2"/>
                          </a:solidFill>
                          <a:effectLst/>
                          <a:latin typeface="Poppins" pitchFamily="2" charset="77"/>
                          <a:ea typeface="Open Sans" panose="020B0606030504020204" pitchFamily="34" charset="0"/>
                          <a:cs typeface="Poppins" pitchFamily="2" charset="77"/>
                        </a:rPr>
                        <a:t>$8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800" b="1" i="0" u="none" strike="noStrike" baseline="0" dirty="0">
                          <a:solidFill>
                            <a:schemeClr val="bg2"/>
                          </a:solidFill>
                          <a:effectLst/>
                          <a:latin typeface="Poppins" pitchFamily="2" charset="77"/>
                          <a:ea typeface="Open Sans" panose="020B0606030504020204" pitchFamily="34" charset="0"/>
                          <a:cs typeface="Poppins" pitchFamily="2" charset="77"/>
                        </a:rPr>
                        <a:t>$10</a:t>
                      </a:r>
                    </a:p>
                  </a:txBody>
                  <a:tcPr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extLst>
                  <a:ext uri="{0D108BD9-81ED-4DB2-BD59-A6C34878D82A}">
                    <a16:rowId xmlns:a16="http://schemas.microsoft.com/office/drawing/2014/main" val="895903470"/>
                  </a:ext>
                </a:extLst>
              </a:tr>
              <a:tr h="365760">
                <a:tc>
                  <a:txBody>
                    <a:bodyPr/>
                    <a:lstStyle/>
                    <a:p>
                      <a:pPr marL="0" marR="0" lvl="0" indent="0" algn="l" defTabSz="976331" rtl="0" eaLnBrk="1" fontAlgn="t" latinLnBrk="0" hangingPunct="1">
                        <a:lnSpc>
                          <a:spcPct val="125000"/>
                        </a:lnSpc>
                        <a:spcBef>
                          <a:spcPts val="0"/>
                        </a:spcBef>
                        <a:spcAft>
                          <a:spcPts val="0"/>
                        </a:spcAft>
                        <a:buClrTx/>
                        <a:buSzTx/>
                        <a:buFontTx/>
                        <a:buNone/>
                        <a:tabLst/>
                        <a:defRPr/>
                      </a:pPr>
                      <a:r>
                        <a:rPr lang="en-US" sz="800" b="1" i="0" u="none" strike="noStrike" dirty="0">
                          <a:solidFill>
                            <a:schemeClr val="bg2"/>
                          </a:solidFill>
                          <a:effectLst/>
                          <a:latin typeface="Poppins" pitchFamily="2" charset="77"/>
                          <a:ea typeface="Open Sans" pitchFamily="2" charset="0"/>
                          <a:cs typeface="Poppins" pitchFamily="2" charset="77"/>
                        </a:rPr>
                        <a:t>Scan for product guide &gt;&gt;&gt;</a:t>
                      </a:r>
                    </a:p>
                  </a:txBody>
                  <a:tcPr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itchFamily="2" charset="77"/>
                        <a:ea typeface="Open Sans" panose="020B0606030504020204" pitchFamily="34" charset="0"/>
                        <a:cs typeface="Poppins" pitchFamily="2" charset="77"/>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itchFamily="2" charset="77"/>
                        <a:ea typeface="Open Sans" panose="020B0606030504020204" pitchFamily="34" charset="0"/>
                        <a:cs typeface="Poppins" pitchFamily="2" charset="77"/>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itchFamily="2" charset="77"/>
                        <a:ea typeface="Open Sans" panose="020B0606030504020204" pitchFamily="34" charset="0"/>
                        <a:cs typeface="Poppins" pitchFamily="2" charset="77"/>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itchFamily="2" charset="77"/>
                        <a:ea typeface="Open Sans" panose="020B0606030504020204" pitchFamily="34" charset="0"/>
                        <a:cs typeface="Poppins" pitchFamily="2" charset="77"/>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itchFamily="2" charset="77"/>
                        <a:ea typeface="Open Sans" panose="020B0606030504020204" pitchFamily="34" charset="0"/>
                        <a:cs typeface="Poppins" pitchFamily="2" charset="77"/>
                      </a:endParaRPr>
                    </a:p>
                  </a:txBody>
                  <a:tcPr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5"/>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itchFamily="2" charset="77"/>
                        <a:ea typeface="Open Sans" panose="020B0606030504020204" pitchFamily="34" charset="0"/>
                        <a:cs typeface="Poppins" pitchFamily="2" charset="77"/>
                      </a:endParaRPr>
                    </a:p>
                  </a:txBody>
                  <a:tcPr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0979797"/>
                  </a:ext>
                </a:extLst>
              </a:tr>
            </a:tbl>
          </a:graphicData>
        </a:graphic>
      </p:graphicFrame>
      <p:sp>
        <p:nvSpPr>
          <p:cNvPr id="3" name="TextBox 2">
            <a:extLst>
              <a:ext uri="{FF2B5EF4-FFF2-40B4-BE49-F238E27FC236}">
                <a16:creationId xmlns:a16="http://schemas.microsoft.com/office/drawing/2014/main" id="{6375D54E-17F7-467D-E7F8-CC6116CB9A80}"/>
              </a:ext>
            </a:extLst>
          </p:cNvPr>
          <p:cNvSpPr txBox="1"/>
          <p:nvPr/>
        </p:nvSpPr>
        <p:spPr>
          <a:xfrm>
            <a:off x="7932057" y="0"/>
            <a:ext cx="2329543" cy="1569660"/>
          </a:xfrm>
          <a:prstGeom prst="rect">
            <a:avLst/>
          </a:prstGeom>
          <a:solidFill>
            <a:schemeClr val="accent1"/>
          </a:solidFill>
        </p:spPr>
        <p:txBody>
          <a:bodyPr wrap="square">
            <a:spAutoFit/>
          </a:bodyPr>
          <a:lstStyle/>
          <a:p>
            <a:r>
              <a:rPr lang="en-US" sz="12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INSTRUCTION:</a:t>
            </a:r>
          </a:p>
          <a:p>
            <a:endParaRPr lang="en-US" sz="1200" b="1"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r>
              <a:rPr lang="en-US" sz="12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If offering indemnity plans, use this table. If a combination of plans, be sure to copy and paste exact columns to keep the QR codes from breaking.</a:t>
            </a:r>
          </a:p>
        </p:txBody>
      </p:sp>
      <p:sp>
        <p:nvSpPr>
          <p:cNvPr id="5" name="TextBox 4">
            <a:extLst>
              <a:ext uri="{FF2B5EF4-FFF2-40B4-BE49-F238E27FC236}">
                <a16:creationId xmlns:a16="http://schemas.microsoft.com/office/drawing/2014/main" id="{A9C5C4C6-C603-C99E-754C-79E852110780}"/>
              </a:ext>
            </a:extLst>
          </p:cNvPr>
          <p:cNvSpPr txBox="1">
            <a:spLocks noGrp="1" noRot="1" noMove="1" noResize="1" noEditPoints="1" noAdjustHandles="1" noChangeArrowheads="1" noChangeShapeType="1"/>
          </p:cNvSpPr>
          <p:nvPr/>
        </p:nvSpPr>
        <p:spPr>
          <a:xfrm>
            <a:off x="2829465" y="8973138"/>
            <a:ext cx="4485736" cy="784830"/>
          </a:xfrm>
          <a:prstGeom prst="rect">
            <a:avLst/>
          </a:prstGeom>
          <a:noFill/>
        </p:spPr>
        <p:txBody>
          <a:bodyPr wrap="square" rtlCol="0">
            <a:spAutoFit/>
          </a:bodyPr>
          <a:lstStyle/>
          <a:p>
            <a:r>
              <a:rPr lang="en-US" sz="500" b="1" dirty="0">
                <a:solidFill>
                  <a:schemeClr val="accent3">
                    <a:lumMod val="50000"/>
                  </a:schemeClr>
                </a:solidFill>
                <a:latin typeface="Poppins" pitchFamily="2" charset="77"/>
                <a:ea typeface="Open Sans" pitchFamily="2" charset="0"/>
                <a:cs typeface="Poppins" pitchFamily="2" charset="77"/>
              </a:rPr>
              <a:t>Coverage territories</a:t>
            </a:r>
          </a:p>
          <a:p>
            <a:r>
              <a:rPr lang="en-US" sz="500" dirty="0">
                <a:solidFill>
                  <a:schemeClr val="accent3">
                    <a:lumMod val="50000"/>
                  </a:schemeClr>
                </a:solidFill>
                <a:latin typeface="Open Sans" pitchFamily="2" charset="0"/>
                <a:ea typeface="Open Sans" pitchFamily="2" charset="0"/>
                <a:cs typeface="Open Sans" pitchFamily="2" charset="0"/>
              </a:rPr>
              <a:t>2: United States and Canada</a:t>
            </a:r>
          </a:p>
          <a:p>
            <a:endParaRPr lang="en-US" sz="500" b="0" dirty="0">
              <a:solidFill>
                <a:schemeClr val="accent3">
                  <a:lumMod val="50000"/>
                </a:schemeClr>
              </a:solidFill>
              <a:latin typeface="Open Sans" pitchFamily="2" charset="0"/>
              <a:ea typeface="Open Sans" pitchFamily="2" charset="0"/>
              <a:cs typeface="Open Sans" pitchFamily="2" charset="0"/>
            </a:endParaRPr>
          </a:p>
          <a:p>
            <a:r>
              <a:rPr lang="en-US" sz="500" b="1" dirty="0">
                <a:solidFill>
                  <a:schemeClr val="accent3">
                    <a:lumMod val="50000"/>
                  </a:schemeClr>
                </a:solidFill>
                <a:latin typeface="Poppins" pitchFamily="2" charset="77"/>
                <a:ea typeface="Open Sans" pitchFamily="2" charset="0"/>
                <a:cs typeface="Poppins" pitchFamily="2" charset="77"/>
              </a:rPr>
              <a:t>Disclaimer</a:t>
            </a:r>
          </a:p>
          <a:p>
            <a:r>
              <a:rPr lang="en-US" sz="500" b="0" i="0" strike="noStrike" kern="1200" dirty="0">
                <a:solidFill>
                  <a:srgbClr val="454548"/>
                </a:solidFill>
                <a:effectLst/>
                <a:latin typeface="Open Sans" pitchFamily="2" charset="0"/>
                <a:ea typeface="Open Sans" pitchFamily="2" charset="0"/>
                <a:cs typeface="Open Sans" pitchFamily="2"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a:t>
            </a:r>
            <a:endParaRPr lang="en-US" sz="500" b="0" strike="noStrike"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3173987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DD74FFB6-F4E8-8B8E-D5C1-0EDFAD8FCF1C}"/>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3969979430"/>
              </p:ext>
            </p:extLst>
          </p:nvPr>
        </p:nvGraphicFramePr>
        <p:xfrm>
          <a:off x="2259105" y="2175605"/>
          <a:ext cx="5029200" cy="6309360"/>
        </p:xfrm>
        <a:graphic>
          <a:graphicData uri="http://schemas.openxmlformats.org/drawingml/2006/table">
            <a:tbl>
              <a:tblPr firstRow="1" bandRow="1"/>
              <a:tblGrid>
                <a:gridCol w="2834640">
                  <a:extLst>
                    <a:ext uri="{9D8B030D-6E8A-4147-A177-3AD203B41FA5}">
                      <a16:colId xmlns:a16="http://schemas.microsoft.com/office/drawing/2014/main" val="463931578"/>
                    </a:ext>
                  </a:extLst>
                </a:gridCol>
                <a:gridCol w="365760">
                  <a:extLst>
                    <a:ext uri="{9D8B030D-6E8A-4147-A177-3AD203B41FA5}">
                      <a16:colId xmlns:a16="http://schemas.microsoft.com/office/drawing/2014/main" val="617857949"/>
                    </a:ext>
                  </a:extLst>
                </a:gridCol>
                <a:gridCol w="365760">
                  <a:extLst>
                    <a:ext uri="{9D8B030D-6E8A-4147-A177-3AD203B41FA5}">
                      <a16:colId xmlns:a16="http://schemas.microsoft.com/office/drawing/2014/main" val="23766107"/>
                    </a:ext>
                  </a:extLst>
                </a:gridCol>
                <a:gridCol w="365760">
                  <a:extLst>
                    <a:ext uri="{9D8B030D-6E8A-4147-A177-3AD203B41FA5}">
                      <a16:colId xmlns:a16="http://schemas.microsoft.com/office/drawing/2014/main" val="1562941862"/>
                    </a:ext>
                  </a:extLst>
                </a:gridCol>
                <a:gridCol w="365760">
                  <a:extLst>
                    <a:ext uri="{9D8B030D-6E8A-4147-A177-3AD203B41FA5}">
                      <a16:colId xmlns:a16="http://schemas.microsoft.com/office/drawing/2014/main" val="1919393569"/>
                    </a:ext>
                  </a:extLst>
                </a:gridCol>
                <a:gridCol w="365760">
                  <a:extLst>
                    <a:ext uri="{9D8B030D-6E8A-4147-A177-3AD203B41FA5}">
                      <a16:colId xmlns:a16="http://schemas.microsoft.com/office/drawing/2014/main" val="1783301157"/>
                    </a:ext>
                  </a:extLst>
                </a:gridCol>
                <a:gridCol w="365760">
                  <a:extLst>
                    <a:ext uri="{9D8B030D-6E8A-4147-A177-3AD203B41FA5}">
                      <a16:colId xmlns:a16="http://schemas.microsoft.com/office/drawing/2014/main" val="1353971090"/>
                    </a:ext>
                  </a:extLst>
                </a:gridCol>
              </a:tblGrid>
              <a:tr h="457200">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endParaRPr lang="en-US" sz="800" dirty="0">
                        <a:solidFill>
                          <a:schemeClr val="tx1"/>
                        </a:solidFill>
                        <a:latin typeface="Open Sans" pitchFamily="2" charset="0"/>
                        <a:ea typeface="Open Sans" pitchFamily="2" charset="0"/>
                        <a:cs typeface="Open Sans" pitchFamily="2" charset="0"/>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buNone/>
                      </a:pPr>
                      <a:r>
                        <a:rPr lang="en-US" sz="800" b="1" i="0" u="none" strike="noStrike" dirty="0">
                          <a:solidFill>
                            <a:srgbClr val="FFFFFF"/>
                          </a:solidFill>
                          <a:effectLst/>
                          <a:latin typeface="Poppins" pitchFamily="2" charset="77"/>
                          <a:ea typeface="Open Sans" pitchFamily="2" charset="0"/>
                          <a:cs typeface="Poppins" pitchFamily="2" charset="77"/>
                        </a:rPr>
                        <a:t>Emergent </a:t>
                      </a:r>
                    </a:p>
                    <a:p>
                      <a:pPr lvl="0" algn="l" fontAlgn="ctr">
                        <a:buNone/>
                      </a:pPr>
                      <a:r>
                        <a:rPr lang="en-US" sz="800" b="1" i="0" u="none" strike="noStrike" dirty="0">
                          <a:solidFill>
                            <a:srgbClr val="FFFFFF"/>
                          </a:solidFill>
                          <a:effectLst/>
                          <a:latin typeface="Poppins" pitchFamily="2" charset="77"/>
                          <a:ea typeface="Open Sans" pitchFamily="2" charset="0"/>
                          <a:cs typeface="Poppins" pitchFamily="2" charset="77"/>
                        </a:rPr>
                        <a:t>Plus</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800" b="1" i="0" u="none" strike="noStrike" dirty="0">
                          <a:solidFill>
                            <a:srgbClr val="FFFFFF"/>
                          </a:solidFill>
                          <a:effectLst/>
                          <a:latin typeface="Poppins" pitchFamily="2" charset="77"/>
                          <a:ea typeface="Open Sans" pitchFamily="2" charset="0"/>
                          <a:cs typeface="Poppins" pitchFamily="2" charset="77"/>
                        </a:rPr>
                        <a:t>Emergent</a:t>
                      </a:r>
                    </a:p>
                    <a:p>
                      <a:pPr marL="0" marR="0" lvl="0" indent="0" algn="l" defTabSz="976331" rtl="0" eaLnBrk="1" fontAlgn="ctr" latinLnBrk="0" hangingPunct="1">
                        <a:lnSpc>
                          <a:spcPct val="100000"/>
                        </a:lnSpc>
                        <a:spcBef>
                          <a:spcPts val="0"/>
                        </a:spcBef>
                        <a:spcAft>
                          <a:spcPts val="0"/>
                        </a:spcAft>
                        <a:buClrTx/>
                        <a:buSzTx/>
                        <a:buFontTx/>
                        <a:buNone/>
                        <a:tabLst/>
                        <a:defRPr/>
                      </a:pPr>
                      <a:r>
                        <a:rPr lang="en-US" sz="800" b="1" i="0" u="none" strike="noStrike" dirty="0">
                          <a:solidFill>
                            <a:srgbClr val="FFFFFF"/>
                          </a:solidFill>
                          <a:effectLst/>
                          <a:latin typeface="Poppins" pitchFamily="2" charset="77"/>
                          <a:ea typeface="Open Sans" pitchFamily="2" charset="0"/>
                          <a:cs typeface="Poppins" pitchFamily="2" charset="77"/>
                        </a:rPr>
                        <a:t>Premier</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buNone/>
                      </a:pPr>
                      <a:r>
                        <a:rPr lang="en-US" sz="800" b="1" i="0" u="none" strike="noStrike" dirty="0">
                          <a:solidFill>
                            <a:srgbClr val="FFFFFF"/>
                          </a:solidFill>
                          <a:effectLst/>
                          <a:latin typeface="Poppins" pitchFamily="2" charset="77"/>
                          <a:ea typeface="Open Sans" pitchFamily="2" charset="0"/>
                          <a:cs typeface="Poppins" pitchFamily="2" charset="77"/>
                        </a:rPr>
                        <a:t>Platinum</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937156973"/>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Emergency Ground Ambulance Coverage</a:t>
                      </a:r>
                    </a:p>
                  </a:txBody>
                  <a:tcPr marL="42133" marR="42133" marT="42133" marB="42133" anchor="ctr">
                    <a:lnL w="12700" cmpd="sng">
                      <a:noFill/>
                    </a:lnL>
                    <a:lnR w="12700" cap="flat" cmpd="sng" algn="ctr">
                      <a:solidFill>
                        <a:schemeClr val="bg2"/>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84267" marR="84267" marT="42133" marB="42133" anchor="ctr">
                    <a:lnL w="12700" cap="flat" cmpd="sng" algn="ctr">
                      <a:solidFill>
                        <a:schemeClr val="bg2"/>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003876479"/>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buNone/>
                      </a:pPr>
                      <a:r>
                        <a:rPr lang="en-US" sz="800" b="1" i="0" u="none" strike="noStrike" dirty="0">
                          <a:solidFill>
                            <a:srgbClr val="545456"/>
                          </a:solidFill>
                          <a:effectLst/>
                          <a:latin typeface="Poppins" pitchFamily="2" charset="77"/>
                          <a:cs typeface="Poppins" pitchFamily="2" charset="77"/>
                        </a:rPr>
                        <a:t>Emergency Air Ambulance Coverage</a:t>
                      </a:r>
                    </a:p>
                  </a:txBody>
                  <a:tcPr marL="42133" marR="42133" marT="42133" marB="42133"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 limit 2/yr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Limit 2 claims pp per year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84267" marR="84267" marT="42133" marB="42133"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03117023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Hospital to Hospital Ambulance Coverage</a:t>
                      </a:r>
                    </a:p>
                  </a:txBody>
                  <a:tcPr marL="42133" marR="42133" marT="42133" marB="42133"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84267" marR="84267" marT="42133" marB="42133"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437938605"/>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Repatriation to Hospital Near Home Coverage</a:t>
                      </a:r>
                    </a:p>
                  </a:txBody>
                  <a:tcPr marL="42133" marR="42133" marT="42133" marB="42133"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4</a:t>
                      </a:r>
                    </a:p>
                  </a:txBody>
                  <a:tcPr marL="84267" marR="84267" marT="42133" marB="42133"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106139196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Minor Return Transportation Coverage</a:t>
                      </a:r>
                    </a:p>
                  </a:txBody>
                  <a:tcPr marL="42133" marR="42133" marT="42133" marB="42133"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 ---</a:t>
                      </a: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buNone/>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marL="84267" marR="84267" marT="42133" marB="42133"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309102074"/>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Pet Return Transportation Coverage</a:t>
                      </a:r>
                    </a:p>
                  </a:txBody>
                  <a:tcPr marL="42133" marR="42133" marT="42133" marB="42133"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84267" marR="84267" marT="42133" marB="42133"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3117632133"/>
                  </a:ext>
                </a:extLst>
              </a:tr>
              <a:tr h="365760">
                <a:tc>
                  <a:txBody>
                    <a:body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Sick While Away From Home Expense Protection</a:t>
                      </a:r>
                    </a:p>
                  </a:txBody>
                  <a:tcPr marL="42133" marR="42133" marT="42133" marB="42133"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rPr>
                        <a:t>$5k max, limit 2 pp per year</a:t>
                      </a:r>
                      <a:r>
                        <a:rPr lang="en-US" sz="600" b="0" i="0" u="none" strike="noStrike" baseline="30000" dirty="0">
                          <a:solidFill>
                            <a:srgbClr val="454548"/>
                          </a:solidFill>
                          <a:effectLst/>
                          <a:latin typeface="Open Sans" pitchFamily="2" charset="0"/>
                        </a:rPr>
                        <a:t>4</a:t>
                      </a: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777240"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kumimoji="0" lang="en-US" sz="600" b="0" i="0" u="none" strike="noStrike" kern="1200" cap="none" spc="0" normalizeH="0" baseline="0" noProof="0" dirty="0">
                        <a:ln>
                          <a:noFill/>
                        </a:ln>
                        <a:solidFill>
                          <a:srgbClr val="454548"/>
                        </a:solidFill>
                        <a:effectLst/>
                        <a:uLnTx/>
                        <a:uFillTx/>
                        <a:latin typeface="Poppins" pitchFamily="2" charset="77"/>
                        <a:ea typeface="+mn-ea"/>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23230550"/>
                  </a:ext>
                </a:extLst>
              </a:tr>
              <a:tr h="365760">
                <a:tc>
                  <a:txBody>
                    <a:body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Post-Admission Continued </a:t>
                      </a:r>
                    </a:p>
                    <a:p>
                      <a:pPr algn="l" fontAlgn="t">
                        <a:spcAft>
                          <a:spcPts val="200"/>
                        </a:spcAft>
                        <a:buNone/>
                      </a:pPr>
                      <a:r>
                        <a:rPr lang="en-US" sz="800" b="1" i="0" u="none" strike="noStrike" dirty="0">
                          <a:solidFill>
                            <a:srgbClr val="545456"/>
                          </a:solidFill>
                          <a:effectLst/>
                          <a:latin typeface="Poppins" pitchFamily="2" charset="77"/>
                          <a:cs typeface="Poppins" pitchFamily="2" charset="77"/>
                        </a:rPr>
                        <a:t>Care Transport Protection</a:t>
                      </a:r>
                    </a:p>
                  </a:txBody>
                  <a:tcPr marL="42133" marR="42133" marT="42133" marB="42133"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rPr>
                        <a:t>$500 max pp, limit 1 per year</a:t>
                      </a:r>
                      <a:r>
                        <a:rPr lang="en-US" sz="600" b="0" i="0" u="none" strike="noStrike" baseline="30000" dirty="0">
                          <a:solidFill>
                            <a:srgbClr val="454548"/>
                          </a:solidFill>
                          <a:effectLst/>
                          <a:latin typeface="Open Sans" pitchFamily="2" charset="0"/>
                        </a:rPr>
                        <a:t>1</a:t>
                      </a: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777240"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kumimoji="0" lang="en-US" sz="600" b="0" i="0" u="none" strike="noStrike" kern="1200" cap="none" spc="0" normalizeH="0" baseline="0" noProof="0" dirty="0">
                        <a:ln>
                          <a:noFill/>
                        </a:ln>
                        <a:solidFill>
                          <a:srgbClr val="454548"/>
                        </a:solidFill>
                        <a:effectLst/>
                        <a:uLnTx/>
                        <a:uFillTx/>
                        <a:latin typeface="Poppins" pitchFamily="2" charset="77"/>
                        <a:ea typeface="+mn-ea"/>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09282687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Patient Return Transportation Coverage</a:t>
                      </a:r>
                    </a:p>
                  </a:txBody>
                  <a:tcPr marL="42133" marR="42133" marT="42133" marB="42133"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777240"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4</a:t>
                      </a:r>
                    </a:p>
                  </a:txBody>
                  <a:tcPr marL="84267" marR="84267" marT="42133" marB="42133"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741690530"/>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Companion Emergency Transportation Coverage</a:t>
                      </a:r>
                    </a:p>
                  </a:txBody>
                  <a:tcPr marL="42133" marR="42133" marT="42133" marB="42133"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marL="84267" marR="84267" marT="42133" marB="42133"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extLst>
                  <a:ext uri="{0D108BD9-81ED-4DB2-BD59-A6C34878D82A}">
                    <a16:rowId xmlns:a16="http://schemas.microsoft.com/office/drawing/2014/main" val="2097914084"/>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Hospital Visitor Transportation Coverage</a:t>
                      </a:r>
                    </a:p>
                  </a:txBody>
                  <a:tcPr marL="42133" marR="42133" marT="42133" marB="42133"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84267" marR="84267" marT="42133" marB="42133"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941727503"/>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Vehicle &amp; RV Return Coverage</a:t>
                      </a:r>
                    </a:p>
                  </a:txBody>
                  <a:tcPr marL="42133" marR="42133" marT="42133" marB="42133"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84267" marR="84267" marT="42133" marB="42133"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extLst>
                  <a:ext uri="{0D108BD9-81ED-4DB2-BD59-A6C34878D82A}">
                    <a16:rowId xmlns:a16="http://schemas.microsoft.com/office/drawing/2014/main" val="1010010221"/>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Organ Retrieval &amp; Organ </a:t>
                      </a:r>
                    </a:p>
                    <a:p>
                      <a:pPr algn="l" fontAlgn="t">
                        <a:spcAft>
                          <a:spcPts val="200"/>
                        </a:spcAft>
                        <a:buNone/>
                      </a:pPr>
                      <a:r>
                        <a:rPr lang="en-US" sz="800" b="1" i="0" u="none" strike="noStrike" dirty="0">
                          <a:solidFill>
                            <a:srgbClr val="545456"/>
                          </a:solidFill>
                          <a:effectLst/>
                          <a:latin typeface="Poppins" pitchFamily="2" charset="77"/>
                          <a:cs typeface="Poppins" pitchFamily="2" charset="77"/>
                        </a:rPr>
                        <a:t>Recipient Transportation Coverage</a:t>
                      </a:r>
                    </a:p>
                  </a:txBody>
                  <a:tcPr marL="42133" marR="42133" marT="42133" marB="42133"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1</a:t>
                      </a:r>
                    </a:p>
                  </a:txBody>
                  <a:tcPr marL="84267" marR="84267" marT="42133" marB="42133"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50451570"/>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Mortal Remains Return Transportation Coverage</a:t>
                      </a:r>
                    </a:p>
                  </a:txBody>
                  <a:tcPr marL="42133" marR="42133" marT="42133" marB="42133"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1</a:t>
                      </a:r>
                    </a:p>
                  </a:txBody>
                  <a:tcPr marL="84267" marR="84267" marT="42133" marB="42133"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extLst>
                  <a:ext uri="{0D108BD9-81ED-4DB2-BD59-A6C34878D82A}">
                    <a16:rowId xmlns:a16="http://schemas.microsoft.com/office/drawing/2014/main" val="2463082439"/>
                  </a:ext>
                </a:extLst>
              </a:tr>
              <a:tr h="365760">
                <a:tc>
                  <a:txBody>
                    <a:bodyPr/>
                    <a:lstStyle/>
                    <a:p>
                      <a:pPr algn="l" fontAlgn="t">
                        <a:buNone/>
                      </a:pPr>
                      <a:r>
                        <a:rPr lang="en-US" sz="800" b="1" i="0" u="none" strike="noStrike" dirty="0">
                          <a:solidFill>
                            <a:schemeClr val="bg2"/>
                          </a:solidFill>
                          <a:effectLst/>
                          <a:latin typeface="Poppins" pitchFamily="2" charset="77"/>
                          <a:ea typeface="Open Sans" pitchFamily="2" charset="0"/>
                          <a:cs typeface="Poppins" pitchFamily="2" charset="77"/>
                        </a:rPr>
                        <a:t>Monthly protection rate</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800" b="1" i="0" u="none" strike="noStrike" kern="1200" cap="none" spc="0" normalizeH="0" baseline="0" noProof="0" dirty="0">
                          <a:ln>
                            <a:noFill/>
                          </a:ln>
                          <a:solidFill>
                            <a:schemeClr val="bg2"/>
                          </a:solidFill>
                          <a:effectLst/>
                          <a:uLnTx/>
                          <a:uFillTx/>
                          <a:latin typeface="Poppins" pitchFamily="2" charset="77"/>
                          <a:ea typeface="Open Sans" pitchFamily="2" charset="0"/>
                          <a:cs typeface="Poppins" pitchFamily="2" charset="77"/>
                        </a:rPr>
                        <a:t>$11</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 typeface="Webdings" panose="05030102010509060703" pitchFamily="18" charset="2"/>
                        <a:buNone/>
                        <a:tabLst/>
                        <a:defRPr/>
                      </a:pPr>
                      <a:r>
                        <a:rPr lang="en-US" sz="800" b="1" i="0" u="none" strike="noStrike" baseline="0" dirty="0">
                          <a:solidFill>
                            <a:schemeClr val="bg2"/>
                          </a:solidFill>
                          <a:effectLst/>
                          <a:latin typeface="Poppins" pitchFamily="2" charset="77"/>
                          <a:ea typeface="Open Sans" pitchFamily="2" charset="0"/>
                          <a:cs typeface="Poppins" pitchFamily="2" charset="77"/>
                        </a:rPr>
                        <a:t>$17</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 typeface="Webdings" panose="05030102010509060703" pitchFamily="18" charset="2"/>
                        <a:buNone/>
                        <a:tabLst/>
                        <a:defRPr/>
                      </a:pPr>
                      <a:r>
                        <a:rPr lang="en-US" sz="800" b="1" i="0" u="none" strike="noStrike" baseline="0" dirty="0">
                          <a:solidFill>
                            <a:schemeClr val="bg2"/>
                          </a:solidFill>
                          <a:effectLst/>
                          <a:latin typeface="Poppins" pitchFamily="2" charset="77"/>
                          <a:ea typeface="Open Sans" pitchFamily="2" charset="0"/>
                          <a:cs typeface="Poppins" pitchFamily="2" charset="77"/>
                        </a:rPr>
                        <a:t>$33</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extLst>
                  <a:ext uri="{0D108BD9-81ED-4DB2-BD59-A6C34878D82A}">
                    <a16:rowId xmlns:a16="http://schemas.microsoft.com/office/drawing/2014/main" val="895903470"/>
                  </a:ext>
                </a:extLst>
              </a:tr>
              <a:tr h="365760">
                <a:tc>
                  <a:txBody>
                    <a:bodyPr/>
                    <a:lstStyle/>
                    <a:p>
                      <a:pPr algn="l" fontAlgn="t">
                        <a:buNone/>
                      </a:pPr>
                      <a:r>
                        <a:rPr lang="en-US" sz="800" b="1" i="0" u="none" strike="noStrike" dirty="0">
                          <a:solidFill>
                            <a:schemeClr val="bg2"/>
                          </a:solidFill>
                          <a:effectLst/>
                          <a:latin typeface="Poppins" pitchFamily="2" charset="77"/>
                          <a:ea typeface="Open Sans" pitchFamily="2" charset="0"/>
                          <a:cs typeface="Poppins" pitchFamily="2" charset="77"/>
                        </a:rPr>
                        <a:t>Scan for product guide &gt;&gt;&gt;</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Open Sans" pitchFamily="2" charset="0"/>
                        <a:ea typeface="Open Sans" pitchFamily="2" charset="0"/>
                        <a:cs typeface="Open Sans"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Open Sans" pitchFamily="2" charset="0"/>
                        <a:ea typeface="Open Sans" pitchFamily="2" charset="0"/>
                        <a:cs typeface="Open Sans"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Open Sans" pitchFamily="2" charset="0"/>
                        <a:ea typeface="Open Sans" pitchFamily="2" charset="0"/>
                        <a:cs typeface="Open Sans"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Open Sans" pitchFamily="2" charset="0"/>
                        <a:ea typeface="Open Sans" pitchFamily="2" charset="0"/>
                        <a:cs typeface="Open Sans"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Open Sans" pitchFamily="2" charset="0"/>
                        <a:ea typeface="Open Sans" pitchFamily="2" charset="0"/>
                        <a:cs typeface="Open Sans"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5"/>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Open Sans" pitchFamily="2" charset="0"/>
                        <a:ea typeface="Open Sans" pitchFamily="2" charset="0"/>
                        <a:cs typeface="Open Sans"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0979797"/>
                  </a:ext>
                </a:extLst>
              </a:tr>
            </a:tbl>
          </a:graphicData>
        </a:graphic>
      </p:graphicFrame>
      <p:sp>
        <p:nvSpPr>
          <p:cNvPr id="3" name="TextBox 2">
            <a:extLst>
              <a:ext uri="{FF2B5EF4-FFF2-40B4-BE49-F238E27FC236}">
                <a16:creationId xmlns:a16="http://schemas.microsoft.com/office/drawing/2014/main" id="{B7685A5B-7C7F-50F8-69D4-72F1228C41D1}"/>
              </a:ext>
            </a:extLst>
          </p:cNvPr>
          <p:cNvSpPr txBox="1">
            <a:spLocks noGrp="1" noRot="1" noMove="1" noResize="1" noEditPoints="1" noAdjustHandles="1" noChangeArrowheads="1" noChangeShapeType="1"/>
          </p:cNvSpPr>
          <p:nvPr/>
        </p:nvSpPr>
        <p:spPr>
          <a:xfrm>
            <a:off x="451816" y="2076372"/>
            <a:ext cx="1533395" cy="4414863"/>
          </a:xfrm>
          <a:prstGeom prst="rect">
            <a:avLst/>
          </a:prstGeom>
          <a:noFill/>
        </p:spPr>
        <p:txBody>
          <a:bodyPr wrap="square" rtlCol="0">
            <a:spAutoFit/>
          </a:bodyPr>
          <a:lstStyle/>
          <a:p>
            <a:pPr>
              <a:lnSpc>
                <a:spcPct val="125000"/>
              </a:lnSpc>
            </a:pPr>
            <a:r>
              <a:rPr lang="en-US" sz="1200" b="1" dirty="0">
                <a:solidFill>
                  <a:schemeClr val="bg2"/>
                </a:solidFill>
                <a:latin typeface="Poppins" panose="00000500000000000000" pitchFamily="2" charset="0"/>
                <a:ea typeface="Open Sans" pitchFamily="2" charset="0"/>
                <a:cs typeface="Poppins" panose="00000500000000000000" pitchFamily="2" charset="0"/>
              </a:rPr>
              <a:t>Why you need it</a:t>
            </a:r>
          </a:p>
          <a:p>
            <a:pPr>
              <a:lnSpc>
                <a:spcPct val="125000"/>
              </a:lnSpc>
              <a:spcAft>
                <a:spcPts val="600"/>
              </a:spcAft>
            </a:pPr>
            <a:r>
              <a:rPr lang="en-US" sz="8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An ambulance ride can happen when you least expect it — and for 1 in 15 U.S. families each year, it does.</a:t>
            </a:r>
            <a:r>
              <a:rPr lang="en-US" sz="8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rPr>
              <a:t>5</a:t>
            </a:r>
            <a:r>
              <a:rPr lang="en-US" sz="8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 Unfortunately, as many as 60% of privately insured ground ambulance rides could result in an out-of-network bill.</a:t>
            </a:r>
            <a:r>
              <a:rPr lang="en-US" sz="8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rPr>
              <a:t>6</a:t>
            </a:r>
          </a:p>
          <a:p>
            <a:pPr>
              <a:lnSpc>
                <a:spcPct val="125000"/>
              </a:lnSpc>
            </a:pPr>
            <a:endParaRPr lang="en-US" sz="8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a:lnSpc>
                <a:spcPct val="125000"/>
              </a:lnSpc>
            </a:pPr>
            <a:r>
              <a:rPr lang="en-US" sz="1200" b="1" dirty="0">
                <a:solidFill>
                  <a:schemeClr val="bg2"/>
                </a:solidFill>
                <a:latin typeface="Poppins" panose="00000500000000000000" pitchFamily="2" charset="0"/>
                <a:ea typeface="Open Sans" pitchFamily="2" charset="0"/>
                <a:cs typeface="Poppins" panose="00000500000000000000" pitchFamily="2" charset="0"/>
              </a:rPr>
              <a:t>How it works</a:t>
            </a:r>
          </a:p>
          <a:p>
            <a:pPr>
              <a:lnSpc>
                <a:spcPct val="125000"/>
              </a:lnSpc>
            </a:pPr>
            <a:r>
              <a:rPr lang="en-US" sz="8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steps in after your primary health insurance pays its portion for the emergency ambulance bill, protecting you from unexpected out-of-pocket costs, including relevant copays, deductibles, and balance bills. All air and ground ambulance providers are included, nationwide. Plus, MASA offers access to expert post-emergency coordination services.</a:t>
            </a:r>
          </a:p>
        </p:txBody>
      </p:sp>
      <p:sp>
        <p:nvSpPr>
          <p:cNvPr id="4" name="TextBox 3">
            <a:extLst>
              <a:ext uri="{FF2B5EF4-FFF2-40B4-BE49-F238E27FC236}">
                <a16:creationId xmlns:a16="http://schemas.microsoft.com/office/drawing/2014/main" id="{2FA01C8E-6C77-7E89-8C83-EBAF579687CC}"/>
              </a:ext>
            </a:extLst>
          </p:cNvPr>
          <p:cNvSpPr txBox="1">
            <a:spLocks noGrp="1" noRot="1" noMove="1" noResize="1" noEditPoints="1" noAdjustHandles="1" noChangeArrowheads="1" noChangeShapeType="1"/>
          </p:cNvSpPr>
          <p:nvPr/>
        </p:nvSpPr>
        <p:spPr>
          <a:xfrm>
            <a:off x="451596" y="407277"/>
            <a:ext cx="4224441" cy="830997"/>
          </a:xfrm>
          <a:prstGeom prst="rect">
            <a:avLst/>
          </a:prstGeom>
          <a:noFill/>
        </p:spPr>
        <p:txBody>
          <a:bodyPr wrap="square" rtlCol="0">
            <a:spAutoFit/>
          </a:bodyPr>
          <a:lstStyle/>
          <a:p>
            <a:r>
              <a:rPr lang="en-US" sz="2400" b="1" dirty="0">
                <a:solidFill>
                  <a:schemeClr val="bg2"/>
                </a:solidFill>
                <a:latin typeface="Poppins" panose="00000500000000000000" pitchFamily="2" charset="0"/>
                <a:cs typeface="Poppins" panose="00000500000000000000" pitchFamily="2" charset="0"/>
              </a:rPr>
              <a:t>Emergency medical transportation protection</a:t>
            </a:r>
          </a:p>
        </p:txBody>
      </p:sp>
      <p:sp>
        <p:nvSpPr>
          <p:cNvPr id="5" name="TextBox 4">
            <a:extLst>
              <a:ext uri="{FF2B5EF4-FFF2-40B4-BE49-F238E27FC236}">
                <a16:creationId xmlns:a16="http://schemas.microsoft.com/office/drawing/2014/main" id="{22033902-F578-ED22-A4E1-F0D5835EA795}"/>
              </a:ext>
            </a:extLst>
          </p:cNvPr>
          <p:cNvSpPr txBox="1">
            <a:spLocks noGrp="1" noRot="1" noMove="1" noResize="1" noEditPoints="1" noAdjustHandles="1" noChangeArrowheads="1" noChangeShapeType="1"/>
          </p:cNvSpPr>
          <p:nvPr/>
        </p:nvSpPr>
        <p:spPr>
          <a:xfrm>
            <a:off x="451596" y="1232372"/>
            <a:ext cx="5057191" cy="738664"/>
          </a:xfrm>
          <a:prstGeom prst="rect">
            <a:avLst/>
          </a:prstGeom>
          <a:noFill/>
        </p:spPr>
        <p:txBody>
          <a:bodyPr wrap="square" rtlCol="0">
            <a:spAutoFit/>
          </a:bodyPr>
          <a:lstStyle/>
          <a:p>
            <a:r>
              <a:rPr lang="en-US" sz="1400" b="0" dirty="0">
                <a:solidFill>
                  <a:schemeClr val="bg2"/>
                </a:solidFill>
                <a:latin typeface="Poppins" panose="00000500000000000000" pitchFamily="2" charset="0"/>
                <a:ea typeface="Open Sans" pitchFamily="2" charset="0"/>
                <a:cs typeface="Poppins" panose="00000500000000000000" pitchFamily="2" charset="0"/>
              </a:rPr>
              <a:t>When you need to call 911, cost shouldn’t be a concern. With MASA, you can get the emergency care you need without worrying about how to pay for the ride. </a:t>
            </a:r>
          </a:p>
        </p:txBody>
      </p:sp>
      <p:pic>
        <p:nvPicPr>
          <p:cNvPr id="7" name="Picture 6" descr="MASA Access">
            <a:extLst>
              <a:ext uri="{FF2B5EF4-FFF2-40B4-BE49-F238E27FC236}">
                <a16:creationId xmlns:a16="http://schemas.microsoft.com/office/drawing/2014/main" id="{FCC4BBE6-126B-536D-9A81-02BBC728BC1D}"/>
              </a:ext>
            </a:extLst>
          </p:cNvPr>
          <p:cNvPicPr>
            <a:picLocks noGrp="1" noRot="1" noMove="1" noResize="1" noEditPoints="1" noAdjustHandles="1" noChangeArrowheads="1" noChangeShapeType="1" noCrop="1"/>
          </p:cNvPicPr>
          <p:nvPr/>
        </p:nvPicPr>
        <p:blipFill>
          <a:blip r:embed="rId6"/>
          <a:stretch>
            <a:fillRect/>
          </a:stretch>
        </p:blipFill>
        <p:spPr>
          <a:xfrm>
            <a:off x="5256777" y="433524"/>
            <a:ext cx="2064026" cy="275203"/>
          </a:xfrm>
          <a:prstGeom prst="rect">
            <a:avLst/>
          </a:prstGeom>
        </p:spPr>
      </p:pic>
      <p:sp>
        <p:nvSpPr>
          <p:cNvPr id="8" name="TextBox 7">
            <a:extLst>
              <a:ext uri="{FF2B5EF4-FFF2-40B4-BE49-F238E27FC236}">
                <a16:creationId xmlns:a16="http://schemas.microsoft.com/office/drawing/2014/main" id="{E6296BD5-9E0C-84A6-725F-1A49421E1A32}"/>
              </a:ext>
            </a:extLst>
          </p:cNvPr>
          <p:cNvSpPr txBox="1"/>
          <p:nvPr/>
        </p:nvSpPr>
        <p:spPr>
          <a:xfrm>
            <a:off x="451596" y="6911733"/>
            <a:ext cx="1629647" cy="1938992"/>
          </a:xfrm>
          <a:prstGeom prst="rect">
            <a:avLst/>
          </a:prstGeom>
          <a:noFill/>
        </p:spPr>
        <p:txBody>
          <a:bodyPr wrap="square" rtlCol="0">
            <a:spAutoFit/>
          </a:bodyPr>
          <a:lstStyle/>
          <a:p>
            <a:r>
              <a:rPr lang="en-US" sz="500" b="1" dirty="0">
                <a:solidFill>
                  <a:schemeClr val="accent3">
                    <a:lumMod val="50000"/>
                  </a:schemeClr>
                </a:solidFill>
                <a:latin typeface="Poppins" pitchFamily="2" charset="77"/>
                <a:ea typeface="Open Sans" pitchFamily="2" charset="0"/>
                <a:cs typeface="Poppins" pitchFamily="2" charset="77"/>
              </a:rPr>
              <a:t>Coverage territories</a:t>
            </a:r>
          </a:p>
          <a:p>
            <a:r>
              <a:rPr lang="en-US" sz="500" dirty="0">
                <a:solidFill>
                  <a:schemeClr val="accent3">
                    <a:lumMod val="50000"/>
                  </a:schemeClr>
                </a:solidFill>
                <a:latin typeface="Open Sans" pitchFamily="2" charset="0"/>
                <a:ea typeface="Open Sans" pitchFamily="2" charset="0"/>
                <a:cs typeface="Open Sans" pitchFamily="2" charset="0"/>
              </a:rPr>
              <a:t>1: United States only | 2: United States and Canada. | 3: United Sates, Canada, Mexico, the Caribbean (excluding Cuba), the Bahamas, and Bermuda. | 4: Worldwide coverage to include any region with the exclusion of Antarctica and not prohibited by U.S. law or U.S. travel advisories. </a:t>
            </a:r>
          </a:p>
          <a:p>
            <a:endParaRPr lang="en-US" sz="500" dirty="0">
              <a:solidFill>
                <a:schemeClr val="accent3">
                  <a:lumMod val="50000"/>
                </a:schemeClr>
              </a:solidFill>
              <a:latin typeface="Open Sans" pitchFamily="2" charset="0"/>
              <a:ea typeface="Open Sans" pitchFamily="2" charset="0"/>
              <a:cs typeface="Open Sans" pitchFamily="2" charset="0"/>
            </a:endParaRPr>
          </a:p>
          <a:p>
            <a:r>
              <a:rPr lang="en-US" sz="500" b="1" dirty="0">
                <a:solidFill>
                  <a:schemeClr val="accent3">
                    <a:lumMod val="50000"/>
                  </a:schemeClr>
                </a:solidFill>
                <a:latin typeface="Poppins" pitchFamily="2" charset="77"/>
                <a:ea typeface="Open Sans" pitchFamily="2" charset="0"/>
                <a:cs typeface="Poppins" pitchFamily="2" charset="77"/>
              </a:rPr>
              <a:t>Disclaimer</a:t>
            </a:r>
          </a:p>
          <a:p>
            <a:r>
              <a:rPr lang="en-US" sz="500" dirty="0">
                <a:solidFill>
                  <a:srgbClr val="454548"/>
                </a:solidFill>
                <a:latin typeface="Open Sans" pitchFamily="2" charset="0"/>
                <a:ea typeface="Open Sans" pitchFamily="2" charset="0"/>
                <a:cs typeface="Open Sans" pitchFamily="2"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a:t>
            </a:r>
          </a:p>
        </p:txBody>
      </p:sp>
    </p:spTree>
    <p:extLst>
      <p:ext uri="{BB962C8B-B14F-4D97-AF65-F5344CB8AC3E}">
        <p14:creationId xmlns:p14="http://schemas.microsoft.com/office/powerpoint/2010/main" val="3900529951"/>
      </p:ext>
    </p:extLst>
  </p:cSld>
  <p:clrMapOvr>
    <a:masterClrMapping/>
  </p:clrMapOvr>
</p:sld>
</file>

<file path=ppt/theme/theme1.xml><?xml version="1.0" encoding="utf-8"?>
<a:theme xmlns:a="http://schemas.openxmlformats.org/drawingml/2006/main" name="MASA">
  <a:themeElements>
    <a:clrScheme name="MASA">
      <a:dk1>
        <a:srgbClr val="230871"/>
      </a:dk1>
      <a:lt1>
        <a:srgbClr val="FFFFFF"/>
      </a:lt1>
      <a:dk2>
        <a:srgbClr val="0071CE"/>
      </a:dk2>
      <a:lt2>
        <a:srgbClr val="FFFFFF"/>
      </a:lt2>
      <a:accent1>
        <a:srgbClr val="E64B38"/>
      </a:accent1>
      <a:accent2>
        <a:srgbClr val="FFD040"/>
      </a:accent2>
      <a:accent3>
        <a:srgbClr val="968693"/>
      </a:accent3>
      <a:accent4>
        <a:srgbClr val="54378D"/>
      </a:accent4>
      <a:accent5>
        <a:srgbClr val="7F65A9"/>
      </a:accent5>
      <a:accent6>
        <a:srgbClr val="A996C5"/>
      </a:accent6>
      <a:hlink>
        <a:srgbClr val="0071CE"/>
      </a:hlink>
      <a:folHlink>
        <a:srgbClr val="A996C3"/>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ASA" id="{88ED9641-9416-B945-959F-93E71249B652}" vid="{BF9284B3-030E-4B44-8EFF-CFD511DE663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MASA</Template>
  <TotalTime>5572</TotalTime>
  <Words>2431</Words>
  <Application>Microsoft Office PowerPoint</Application>
  <PresentationFormat>Custom</PresentationFormat>
  <Paragraphs>254</Paragraphs>
  <Slides>5</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Aptos</vt:lpstr>
      <vt:lpstr>Aptos Display</vt:lpstr>
      <vt:lpstr>Arial</vt:lpstr>
      <vt:lpstr>Open Sans</vt:lpstr>
      <vt:lpstr>Poppins</vt:lpstr>
      <vt:lpstr>Webdings</vt:lpstr>
      <vt:lpstr>MASA</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MM/DD/YYYY</dc:title>
  <dc:creator>Griffin Croft</dc:creator>
  <cp:lastModifiedBy>Elise Yancey</cp:lastModifiedBy>
  <cp:revision>21</cp:revision>
  <cp:lastPrinted>2026-06-25T22:04:40Z</cp:lastPrinted>
  <dcterms:created xsi:type="dcterms:W3CDTF">2024-03-14T18:51:59Z</dcterms:created>
  <dcterms:modified xsi:type="dcterms:W3CDTF">2026-08-28T22:43:19Z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460d26b-e0ab-4051-af3f-f83f6411bd05_Enabled">
    <vt:lpwstr>true</vt:lpwstr>
  </property>
  <property fmtid="{D5CDD505-2E9C-101B-9397-08002B2CF9AE}" pid="3" name="MSIP_Label_8460d26b-e0ab-4051-af3f-f83f6411bd05_SetDate">
    <vt:lpwstr>2026-04-05T00:02:36Z</vt:lpwstr>
  </property>
  <property fmtid="{D5CDD505-2E9C-101B-9397-08002B2CF9AE}" pid="4" name="MSIP_Label_8460d26b-e0ab-4051-af3f-f83f6411bd05_Method">
    <vt:lpwstr>Standard</vt:lpwstr>
  </property>
  <property fmtid="{D5CDD505-2E9C-101B-9397-08002B2CF9AE}" pid="5" name="MSIP_Label_8460d26b-e0ab-4051-af3f-f83f6411bd05_Name">
    <vt:lpwstr>Internal</vt:lpwstr>
  </property>
  <property fmtid="{D5CDD505-2E9C-101B-9397-08002B2CF9AE}" pid="6" name="MSIP_Label_8460d26b-e0ab-4051-af3f-f83f6411bd05_SiteId">
    <vt:lpwstr>30b161a8-bda4-4091-9334-2553cbe29c3e</vt:lpwstr>
  </property>
  <property fmtid="{D5CDD505-2E9C-101B-9397-08002B2CF9AE}" pid="7" name="MSIP_Label_8460d26b-e0ab-4051-af3f-f83f6411bd05_ActionId">
    <vt:lpwstr>c1224c98-2194-42f7-a4e9-3ea4a1f0d94b</vt:lpwstr>
  </property>
  <property fmtid="{D5CDD505-2E9C-101B-9397-08002B2CF9AE}" pid="8" name="MSIP_Label_8460d26b-e0ab-4051-af3f-f83f6411bd05_Provider">
    <vt:lpwstr>Varonis.Labeling</vt:lpwstr>
  </property>
  <property fmtid="{D5CDD505-2E9C-101B-9397-08002B2CF9AE}" pid="9" name="MSIP_Label_8460d26b-e0ab-4051-af3f-f83f6411bd05_ContentBits">
    <vt:lpwstr>0</vt:lpwstr>
  </property>
</Properties>
</file>