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4" r:id="rId5"/>
    <p:sldId id="263"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 id="264"/>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454548"/>
    <a:srgbClr val="F4F1F8"/>
    <a:srgbClr val="CEC4CC"/>
    <a:srgbClr val="545456"/>
    <a:srgbClr val="D3C9E0"/>
    <a:srgbClr val="54378D"/>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50"/>
    <p:restoredTop sz="93446" autoAdjust="0"/>
  </p:normalViewPr>
  <p:slideViewPr>
    <p:cSldViewPr snapToGrid="0">
      <p:cViewPr varScale="1">
        <p:scale>
          <a:sx n="53" d="100"/>
          <a:sy n="53" d="100"/>
        </p:scale>
        <p:origin x="2323" y="5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A638-0ADE-D30C-5B18-D2207CF3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E496-E35F-FF33-FDA6-1DF8A92C8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00AA1-62A9-72E7-8BAD-50597AC066D9}"/>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7F88D301-51B1-571E-0ADA-AD8315BA569F}"/>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1266653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4" name="TextBox 3">
            <a:extLst>
              <a:ext uri="{FF2B5EF4-FFF2-40B4-BE49-F238E27FC236}">
                <a16:creationId xmlns:a16="http://schemas.microsoft.com/office/drawing/2014/main" id="{DC4241A5-1C2D-0538-14EF-F83C8776820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GB-Ins-Enrollment-Guide-SC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FBC735-D134-AC1E-63C0-03A491F5C1E7}"/>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95F55AB-02E7-9224-3D81-892049FE84AD}"/>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10" name="TextBox 9">
            <a:extLst>
              <a:ext uri="{FF2B5EF4-FFF2-40B4-BE49-F238E27FC236}">
                <a16:creationId xmlns:a16="http://schemas.microsoft.com/office/drawing/2014/main" id="{22C025CB-106C-CBA4-E1CC-EEA8E259FAE8}"/>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11" name="TextBox 10">
            <a:extLst>
              <a:ext uri="{FF2B5EF4-FFF2-40B4-BE49-F238E27FC236}">
                <a16:creationId xmlns:a16="http://schemas.microsoft.com/office/drawing/2014/main" id="{ECEC8E58-C531-3812-AE3B-5D9B6166EDB5}"/>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12" name="TextBox 11">
            <a:extLst>
              <a:ext uri="{FF2B5EF4-FFF2-40B4-BE49-F238E27FC236}">
                <a16:creationId xmlns:a16="http://schemas.microsoft.com/office/drawing/2014/main" id="{871EC6E6-CAF7-160C-FE96-A8D04C79300F}"/>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13" name="TextBox 12">
            <a:extLst>
              <a:ext uri="{FF2B5EF4-FFF2-40B4-BE49-F238E27FC236}">
                <a16:creationId xmlns:a16="http://schemas.microsoft.com/office/drawing/2014/main" id="{01E5EC36-5C03-B8E0-1468-803A5314D79C}"/>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4" name="TextBox 13">
            <a:extLst>
              <a:ext uri="{FF2B5EF4-FFF2-40B4-BE49-F238E27FC236}">
                <a16:creationId xmlns:a16="http://schemas.microsoft.com/office/drawing/2014/main" id="{D5949D14-9F00-4136-4850-F32527DD032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5" name="TextBox 14">
            <a:extLst>
              <a:ext uri="{FF2B5EF4-FFF2-40B4-BE49-F238E27FC236}">
                <a16:creationId xmlns:a16="http://schemas.microsoft.com/office/drawing/2014/main" id="{CFB340A7-72B9-D2FC-A95A-F41444C1CFFD}"/>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6" name="TextBox 15">
            <a:extLst>
              <a:ext uri="{FF2B5EF4-FFF2-40B4-BE49-F238E27FC236}">
                <a16:creationId xmlns:a16="http://schemas.microsoft.com/office/drawing/2014/main" id="{642F1D5B-633D-0AFA-7BB1-6BA58B1ECB92}"/>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7" name="TextBox 16">
            <a:extLst>
              <a:ext uri="{FF2B5EF4-FFF2-40B4-BE49-F238E27FC236}">
                <a16:creationId xmlns:a16="http://schemas.microsoft.com/office/drawing/2014/main" id="{1DDCCDEE-1A27-9BE5-1E30-C635FCB5DB93}"/>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8" name="TextBox 17">
            <a:extLst>
              <a:ext uri="{FF2B5EF4-FFF2-40B4-BE49-F238E27FC236}">
                <a16:creationId xmlns:a16="http://schemas.microsoft.com/office/drawing/2014/main" id="{5B929B45-AB8A-C083-4960-751A1D267DB8}"/>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9" name="TextBox 18">
            <a:extLst>
              <a:ext uri="{FF2B5EF4-FFF2-40B4-BE49-F238E27FC236}">
                <a16:creationId xmlns:a16="http://schemas.microsoft.com/office/drawing/2014/main" id="{325C3535-BDB9-BC96-AE90-95F467550F4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21" name="Rectangle 20">
            <a:extLst>
              <a:ext uri="{FF2B5EF4-FFF2-40B4-BE49-F238E27FC236}">
                <a16:creationId xmlns:a16="http://schemas.microsoft.com/office/drawing/2014/main" id="{5E300A43-18F1-F4F5-AF26-CF1EDBE44EE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DA8CAF-D74F-8999-CB95-0F6428B411D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GB-Ins-Enrollment-Guide-SC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7BDBF9-76DF-5556-9CBD-B45E25C4C16D}"/>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GB-Ins-Enrollment-Guide-SC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521C24-E349-F276-FB81-B26C320C36C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2" name="TextBox 1">
            <a:extLst>
              <a:ext uri="{FF2B5EF4-FFF2-40B4-BE49-F238E27FC236}">
                <a16:creationId xmlns:a16="http://schemas.microsoft.com/office/drawing/2014/main" id="{D720303B-3424-130D-DE01-D2931C1CE7F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GB-Ins-Enrollment-Guide-SC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3812853146"/>
              </p:ext>
            </p:extLst>
          </p:nvPr>
        </p:nvGraphicFramePr>
        <p:xfrm>
          <a:off x="457200" y="445992"/>
          <a:ext cx="6858000" cy="807720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1823089844"/>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4122536963"/>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4172187179"/>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00" b="1" dirty="0">
                        <a:solidFill>
                          <a:schemeClr val="tx1"/>
                        </a:solidFill>
                        <a:latin typeface="Poppins" pitchFamily="2" charset="77"/>
                        <a:ea typeface="Open Sans" pitchFamily="2" charset="0"/>
                        <a:cs typeface="Poppins" pitchFamily="2" charset="77"/>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Emergent </a:t>
                      </a:r>
                    </a:p>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Plus</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00" b="1" i="0" u="none" strike="noStrike" dirty="0">
                          <a:solidFill>
                            <a:srgbClr val="FFFFFF"/>
                          </a:solidFill>
                          <a:effectLst/>
                          <a:latin typeface="Poppins" pitchFamily="2" charset="77"/>
                          <a:ea typeface="Open Sans" pitchFamily="2" charset="0"/>
                          <a:cs typeface="Poppins" pitchFamily="2" charset="77"/>
                        </a:rPr>
                        <a:t>Emergent Premier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00" b="1" i="0" u="none" strike="noStrike" dirty="0">
                          <a:solidFill>
                            <a:srgbClr val="FFFFFF"/>
                          </a:solidFill>
                          <a:effectLst/>
                          <a:latin typeface="Poppins" pitchFamily="2" charset="77"/>
                          <a:ea typeface="Open Sans" pitchFamily="2" charset="0"/>
                          <a:cs typeface="Poppins" pitchFamily="2" charset="77"/>
                        </a:rPr>
                        <a:t>Platinum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7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Minor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700" b="1" i="0" u="none" strike="noStrike" dirty="0">
                          <a:solidFill>
                            <a:srgbClr val="545456"/>
                          </a:solidFill>
                          <a:effectLst/>
                          <a:latin typeface="Poppins" pitchFamily="2" charset="77"/>
                          <a:cs typeface="Poppins" pitchFamily="2" charset="77"/>
                        </a:rPr>
                        <a:t>Pet Return Transportation Coverage</a:t>
                      </a:r>
                    </a:p>
                    <a:p>
                      <a:pPr algn="l" fontAlgn="t">
                        <a:lnSpc>
                          <a:spcPct val="125000"/>
                        </a:lnSpc>
                        <a:spcAft>
                          <a:spcPts val="0"/>
                        </a:spcAf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pet is left behind after an ambulance transport, MASA will reimburse eligible expenses to bring them home safely.</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495885926"/>
                  </a:ext>
                </a:extLst>
              </a:tr>
              <a:tr h="365760">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Sick While Away From Home Expense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Post-Admission Continued Care Transport Protection</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Patient Return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Companion Emergency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Hospital Visitor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travel for someone you choose to be with you.</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Vehicle &amp; RV Return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If your vehicle or RV is left unattended after an ambulance transport, MASA will help arrange and pay to get it back to your home or rental location.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700" b="1" i="0" u="none" strike="noStrike" dirty="0">
                          <a:solidFill>
                            <a:srgbClr val="454548"/>
                          </a:solidFill>
                          <a:effectLst/>
                          <a:latin typeface="Poppins" pitchFamily="2" charset="77"/>
                          <a:ea typeface="Open Sans" pitchFamily="2" charset="0"/>
                          <a:cs typeface="Poppins" pitchFamily="2" charset="77"/>
                        </a:rPr>
                        <a:t>Organ Retrieval &amp; Organ Recipient Transportation Coverage</a:t>
                      </a:r>
                    </a:p>
                    <a:p>
                      <a:pPr algn="l" fontAlgn="t">
                        <a:lnSpc>
                          <a:spcPct val="125000"/>
                        </a:lnSpc>
                        <a:spcAft>
                          <a:spcPts val="0"/>
                        </a:spcAft>
                        <a:buNone/>
                      </a:pPr>
                      <a:r>
                        <a:rPr lang="en-US" sz="7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 If you need an organ transplant, MASA will help arrange and pay for your flight to the airport closest to where the surgery will take place.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spcAft>
                          <a:spcPts val="0"/>
                        </a:spcAft>
                        <a:buNone/>
                      </a:pPr>
                      <a:r>
                        <a:rPr lang="en-US" sz="700" b="1" i="0" u="none" strike="noStrike" dirty="0">
                          <a:solidFill>
                            <a:srgbClr val="545456"/>
                          </a:solidFill>
                          <a:effectLst/>
                          <a:latin typeface="Poppins" pitchFamily="2" charset="77"/>
                          <a:cs typeface="Poppins" pitchFamily="2" charset="77"/>
                        </a:rPr>
                        <a:t>Mortal Remains Return Transportation Coverage</a:t>
                      </a:r>
                    </a:p>
                    <a:p>
                      <a:pPr algn="l" fontAlgn="t">
                        <a:lnSpc>
                          <a:spcPct val="125000"/>
                        </a:lnSpc>
                        <a:spcAft>
                          <a:spcPts val="0"/>
                        </a:spcAft>
                        <a:buNone/>
                      </a:pPr>
                      <a:r>
                        <a:rPr lang="en-US" sz="7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In the unfortunate event a member passes away more than 100 miles from home, MASA will help support and reimburse eligible expenses to bring their remains home</a:t>
                      </a:r>
                      <a:r>
                        <a:rPr lang="en-US" sz="700" b="1" i="0" u="none" strike="noStrike" dirty="0">
                          <a:solidFill>
                            <a:srgbClr val="545456"/>
                          </a:solidFill>
                          <a:effectLst/>
                          <a:latin typeface="Poppins" pitchFamily="2" charset="77"/>
                          <a:cs typeface="Poppins" pitchFamily="2" charset="77"/>
                        </a:rPr>
                        <a: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1</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728239564"/>
                  </a:ext>
                </a:extLst>
              </a:tr>
              <a:tr h="365760">
                <a:tc>
                  <a:txBody>
                    <a:bodyPr/>
                    <a:lstStyle/>
                    <a:p>
                      <a:pPr algn="l" fontAlgn="t">
                        <a:lnSpc>
                          <a:spcPct val="125000"/>
                        </a:lnSpc>
                        <a:spcAft>
                          <a:spcPts val="0"/>
                        </a:spcAft>
                        <a:buNone/>
                      </a:pPr>
                      <a:r>
                        <a:rPr lang="en-US" sz="7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7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700" b="1" i="0" u="none" strike="noStrike" baseline="0" dirty="0">
                          <a:solidFill>
                            <a:schemeClr val="bg2"/>
                          </a:solidFill>
                          <a:effectLst/>
                          <a:latin typeface="Poppins" pitchFamily="2" charset="77"/>
                          <a:ea typeface="Open Sans" panose="020B0606030504020204" pitchFamily="34" charset="0"/>
                          <a:cs typeface="Poppins" pitchFamily="2" charset="77"/>
                        </a:rPr>
                        <a:t>$33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7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6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6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95B18816-35B9-B0BC-0E68-FF144470F4C7}"/>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55C0-CF7D-3FC3-73BB-5D153886707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D5E62C-1400-143C-37B3-44CEE438B1D5}"/>
              </a:ext>
            </a:extLst>
          </p:cNvPr>
          <p:cNvGraphicFramePr>
            <a:graphicFrameLocks noGrp="1"/>
          </p:cNvGraphicFramePr>
          <p:nvPr>
            <p:extLst>
              <p:ext uri="{D42A27DB-BD31-4B8C-83A1-F6EECF244321}">
                <p14:modId xmlns:p14="http://schemas.microsoft.com/office/powerpoint/2010/main" val="744028386"/>
              </p:ext>
            </p:extLst>
          </p:nvPr>
        </p:nvGraphicFramePr>
        <p:xfrm>
          <a:off x="457200" y="445992"/>
          <a:ext cx="6858000" cy="353568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3289048228"/>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3992935170"/>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4007440290"/>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b="1" dirty="0">
                        <a:solidFill>
                          <a:schemeClr val="tx1"/>
                        </a:solidFill>
                        <a:latin typeface="Open Sans" pitchFamily="2" charset="0"/>
                        <a:ea typeface="Open Sans" pitchFamily="2" charset="0"/>
                        <a:cs typeface="Open Sans" pitchFamily="2" charset="0"/>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Indemnity Gold</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Indemnity Plus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Emergent Gold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$10</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6375D54E-17F7-467D-E7F8-CC6116CB9A80}"/>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5" name="TextBox 4">
            <a:extLst>
              <a:ext uri="{FF2B5EF4-FFF2-40B4-BE49-F238E27FC236}">
                <a16:creationId xmlns:a16="http://schemas.microsoft.com/office/drawing/2014/main" id="{0F07A7A9-0B4C-FDBF-A88D-E868ABD1B863}"/>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17398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D74FFB6-F4E8-8B8E-D5C1-0EDFAD8FCF1C}"/>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2684771383"/>
              </p:ext>
            </p:extLst>
          </p:nvPr>
        </p:nvGraphicFramePr>
        <p:xfrm>
          <a:off x="2259105" y="2175605"/>
          <a:ext cx="5029200" cy="630936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2594952118"/>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2532771338"/>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1687774084"/>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Emergent </a:t>
                      </a:r>
                    </a:p>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Poppins" pitchFamily="2" charset="77"/>
                          <a:ea typeface="Open Sans" pitchFamily="2" charset="0"/>
                          <a:cs typeface="Poppins" pitchFamily="2" charset="77"/>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Emergency Ground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cs typeface="Poppins" pitchFamily="2" charset="77"/>
                        </a:rPr>
                        <a:t>Emergency Air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to Hospital Ambulance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Repatriation to Hospital Near Home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Minor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Pet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Sick While Away From Home Expense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Care Transport Protection</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kumimoji="0" lang="en-US" sz="600" b="0" i="0" u="none" strike="noStrike" kern="1200" cap="none" spc="0" normalizeH="0" baseline="0" noProof="0" dirty="0">
                        <a:ln>
                          <a:noFill/>
                        </a:ln>
                        <a:solidFill>
                          <a:srgbClr val="454548"/>
                        </a:solidFill>
                        <a:effectLst/>
                        <a:uLnTx/>
                        <a:uFillTx/>
                        <a:latin typeface="Poppins" pitchFamily="2" charset="77"/>
                        <a:ea typeface="+mn-ea"/>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9282687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Patient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74169053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Companion Emergency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9791408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Hospital Visitor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Vehicle &amp; RV Return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cs typeface="Poppins" pitchFamily="2" charset="77"/>
                        </a:rPr>
                        <a:t>Recipient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cs typeface="Poppins" pitchFamily="2" charset="77"/>
                        </a:rPr>
                        <a:t>Mortal Remains Return Transportation Coverage</a:t>
                      </a:r>
                    </a:p>
                  </a:txBody>
                  <a:tcPr marL="42133" marR="42133" marT="42133" marB="42133"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84267" marR="84267" marT="42133" marB="42133"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1</a:t>
                      </a:r>
                    </a:p>
                  </a:txBody>
                  <a:tcPr marL="84267" marR="84267" marT="42133" marB="42133"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itchFamily="2" charset="0"/>
                          <a:cs typeface="Poppins" pitchFamily="2" charset="77"/>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$17</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itchFamily="2" charset="0"/>
                          <a:cs typeface="Poppins" pitchFamily="2" charset="77"/>
                        </a:rPr>
                        <a:t>$33</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B7685A5B-7C7F-50F8-69D4-72F1228C41D1}"/>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4" name="TextBox 3">
            <a:extLst>
              <a:ext uri="{FF2B5EF4-FFF2-40B4-BE49-F238E27FC236}">
                <a16:creationId xmlns:a16="http://schemas.microsoft.com/office/drawing/2014/main" id="{2FA01C8E-6C77-7E89-8C83-EBAF579687CC}"/>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5" name="TextBox 4">
            <a:extLst>
              <a:ext uri="{FF2B5EF4-FFF2-40B4-BE49-F238E27FC236}">
                <a16:creationId xmlns:a16="http://schemas.microsoft.com/office/drawing/2014/main" id="{22033902-F578-ED22-A4E1-F0D5835EA795}"/>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7" name="Picture 6" descr="MASA Access">
            <a:extLst>
              <a:ext uri="{FF2B5EF4-FFF2-40B4-BE49-F238E27FC236}">
                <a16:creationId xmlns:a16="http://schemas.microsoft.com/office/drawing/2014/main" id="{FCC4BBE6-126B-536D-9A81-02BBC728BC1D}"/>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
        <p:nvSpPr>
          <p:cNvPr id="9" name="TextBox 8">
            <a:extLst>
              <a:ext uri="{FF2B5EF4-FFF2-40B4-BE49-F238E27FC236}">
                <a16:creationId xmlns:a16="http://schemas.microsoft.com/office/drawing/2014/main" id="{760AFB34-8B1B-4BD8-28A9-7243436F55FE}"/>
              </a:ext>
            </a:extLst>
          </p:cNvPr>
          <p:cNvSpPr txBox="1"/>
          <p:nvPr/>
        </p:nvSpPr>
        <p:spPr>
          <a:xfrm>
            <a:off x="451596" y="691173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5575</TotalTime>
  <Words>2431</Words>
  <Application>Microsoft Office PowerPoint</Application>
  <PresentationFormat>Custom</PresentationFormat>
  <Paragraphs>254</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21</cp:revision>
  <cp:lastPrinted>2026-06-25T22:04:40Z</cp:lastPrinted>
  <dcterms:created xsi:type="dcterms:W3CDTF">2024-03-14T18:51:59Z</dcterms:created>
  <dcterms:modified xsi:type="dcterms:W3CDTF">2026-08-28T22:42:56Z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