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6"/>
  </p:notesMasterIdLst>
  <p:handoutMasterIdLst>
    <p:handoutMasterId r:id="rId7"/>
  </p:handoutMasterIdLst>
  <p:sldIdLst>
    <p:sldId id="262" r:id="rId2"/>
    <p:sldId id="258" r:id="rId3"/>
    <p:sldId id="261" r:id="rId4"/>
    <p:sldId id="264" r:id="rId5"/>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D4A2BC-E40D-4BF6-AE73-07907B257524}">
          <p14:sldIdLst>
            <p14:sldId id="262"/>
          </p14:sldIdLst>
        </p14:section>
        <p14:section name="Two page version" id="{B636BBC0-1EC9-4A78-BEEA-947AB4E8D6DA}">
          <p14:sldIdLst>
            <p14:sldId id="258"/>
            <p14:sldId id="261"/>
          </p14:sldIdLst>
        </p14:section>
        <p14:section name="One page version" id="{75D33576-4A20-4B26-A200-42FCDAEF334F}">
          <p14:sldIdLst>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548"/>
    <a:srgbClr val="0071CE"/>
    <a:srgbClr val="C2E4FF"/>
    <a:srgbClr val="F2F8FD"/>
    <a:srgbClr val="545456"/>
    <a:srgbClr val="D3C9E0"/>
    <a:srgbClr val="54378D"/>
    <a:srgbClr val="FFFFFF"/>
    <a:srgbClr val="000000"/>
    <a:srgbClr val="A996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98"/>
    <p:restoredTop sz="94802" autoAdjust="0"/>
  </p:normalViewPr>
  <p:slideViewPr>
    <p:cSldViewPr snapToGrid="0">
      <p:cViewPr>
        <p:scale>
          <a:sx n="70" d="100"/>
          <a:sy n="70" d="100"/>
        </p:scale>
        <p:origin x="2030" y="-475"/>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dirty="0"/>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dirty="0"/>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dirty="0"/>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dirty="0"/>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dirty="0"/>
          </a:p>
        </p:txBody>
      </p:sp>
    </p:spTree>
    <p:extLst>
      <p:ext uri="{BB962C8B-B14F-4D97-AF65-F5344CB8AC3E}">
        <p14:creationId xmlns:p14="http://schemas.microsoft.com/office/powerpoint/2010/main" val="177434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dirty="0"/>
          </a:p>
        </p:txBody>
      </p:sp>
    </p:spTree>
    <p:extLst>
      <p:ext uri="{BB962C8B-B14F-4D97-AF65-F5344CB8AC3E}">
        <p14:creationId xmlns:p14="http://schemas.microsoft.com/office/powerpoint/2010/main" val="305670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a:t>
            </a:r>
            <a:r>
              <a:rPr lang="en-US"/>
              <a:t>Under "Table size" ensure that the width of the table is 7.5".</a:t>
            </a:r>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4</a:t>
            </a:fld>
            <a:endParaRPr lang="en-US" dirty="0"/>
          </a:p>
        </p:txBody>
      </p:sp>
    </p:spTree>
    <p:extLst>
      <p:ext uri="{BB962C8B-B14F-4D97-AF65-F5344CB8AC3E}">
        <p14:creationId xmlns:p14="http://schemas.microsoft.com/office/powerpoint/2010/main" val="449390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age layou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626CBAA-2A39-5C7F-1784-7483B3DAC9E8}"/>
              </a:ext>
            </a:extLst>
          </p:cNvPr>
          <p:cNvCxnSpPr>
            <a:stCxn id="17" idx="6"/>
            <a:endCxn id="2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6BD3BBD-259C-3654-5D08-2856CF3FB0FC}"/>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4" name="TextBox 3">
            <a:extLst>
              <a:ext uri="{FF2B5EF4-FFF2-40B4-BE49-F238E27FC236}">
                <a16:creationId xmlns:a16="http://schemas.microsoft.com/office/drawing/2014/main" id="{94F3EBD5-EFA2-7729-0CF9-235BE82F676F}"/>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5" name="TextBox 4">
            <a:extLst>
              <a:ext uri="{FF2B5EF4-FFF2-40B4-BE49-F238E27FC236}">
                <a16:creationId xmlns:a16="http://schemas.microsoft.com/office/drawing/2014/main" id="{ACF11975-7AB0-2971-B9AF-820E132D9037}"/>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17" name="Oval 16">
            <a:extLst>
              <a:ext uri="{FF2B5EF4-FFF2-40B4-BE49-F238E27FC236}">
                <a16:creationId xmlns:a16="http://schemas.microsoft.com/office/drawing/2014/main" id="{FAAF065B-C51D-4CE3-D428-3F83601B1C18}"/>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18" name="TextBox 17">
            <a:extLst>
              <a:ext uri="{FF2B5EF4-FFF2-40B4-BE49-F238E27FC236}">
                <a16:creationId xmlns:a16="http://schemas.microsoft.com/office/drawing/2014/main" id="{EF11B30C-5926-331E-5AE1-6707DCD422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19" name="Oval 18">
            <a:extLst>
              <a:ext uri="{FF2B5EF4-FFF2-40B4-BE49-F238E27FC236}">
                <a16:creationId xmlns:a16="http://schemas.microsoft.com/office/drawing/2014/main" id="{087165ED-E583-DEF0-1F63-1E7AEEAD3F1A}"/>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20" name="TextBox 19">
            <a:extLst>
              <a:ext uri="{FF2B5EF4-FFF2-40B4-BE49-F238E27FC236}">
                <a16:creationId xmlns:a16="http://schemas.microsoft.com/office/drawing/2014/main" id="{3789BB06-E4B2-64BB-349A-2CCF2133AD56}"/>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21" name="Oval 20">
            <a:extLst>
              <a:ext uri="{FF2B5EF4-FFF2-40B4-BE49-F238E27FC236}">
                <a16:creationId xmlns:a16="http://schemas.microsoft.com/office/drawing/2014/main" id="{10073179-346C-2F4F-C841-44F4A9EA92A7}"/>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22" name="TextBox 21">
            <a:extLst>
              <a:ext uri="{FF2B5EF4-FFF2-40B4-BE49-F238E27FC236}">
                <a16:creationId xmlns:a16="http://schemas.microsoft.com/office/drawing/2014/main" id="{4E235DCE-C2A0-7BDF-90D1-1AA916E8058E}"/>
              </a:ext>
            </a:extLst>
          </p:cNvPr>
          <p:cNvSpPr txBox="1"/>
          <p:nvPr userDrawn="1"/>
        </p:nvSpPr>
        <p:spPr>
          <a:xfrm>
            <a:off x="4125547" y="3182174"/>
            <a:ext cx="1512312" cy="85215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23" name="Oval 22">
            <a:extLst>
              <a:ext uri="{FF2B5EF4-FFF2-40B4-BE49-F238E27FC236}">
                <a16:creationId xmlns:a16="http://schemas.microsoft.com/office/drawing/2014/main" id="{8DFD1E4F-D7CA-FD96-786C-55FAFFE76208}"/>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24" name="TextBox 23">
            <a:extLst>
              <a:ext uri="{FF2B5EF4-FFF2-40B4-BE49-F238E27FC236}">
                <a16:creationId xmlns:a16="http://schemas.microsoft.com/office/drawing/2014/main" id="{4F9D57CE-92AD-2564-A0DA-FF5194417545}"/>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25" name="Picture 24">
            <a:extLst>
              <a:ext uri="{FF2B5EF4-FFF2-40B4-BE49-F238E27FC236}">
                <a16:creationId xmlns:a16="http://schemas.microsoft.com/office/drawing/2014/main" id="{6CDBC2E7-C8EA-79F7-964B-E15937BF51EC}"/>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26" name="TextBox 25">
            <a:extLst>
              <a:ext uri="{FF2B5EF4-FFF2-40B4-BE49-F238E27FC236}">
                <a16:creationId xmlns:a16="http://schemas.microsoft.com/office/drawing/2014/main" id="{053429D7-ED12-2EF4-A907-01C073A91A3F}"/>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GB-Ins-Enrollment-Guide-WA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20379235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E4BFD-8763-6205-2AE7-7D5F8F0B58BB}"/>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01FEF2D4-8FA3-09CA-187D-DF224E6597E3}"/>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6" name="TextBox 5">
            <a:extLst>
              <a:ext uri="{FF2B5EF4-FFF2-40B4-BE49-F238E27FC236}">
                <a16:creationId xmlns:a16="http://schemas.microsoft.com/office/drawing/2014/main" id="{5F6771B6-79A8-9762-602A-E52A3C9EC932}"/>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7" name="TextBox 6">
            <a:extLst>
              <a:ext uri="{FF2B5EF4-FFF2-40B4-BE49-F238E27FC236}">
                <a16:creationId xmlns:a16="http://schemas.microsoft.com/office/drawing/2014/main" id="{9822D0A3-D184-DF9C-E2F2-D8F9AA879357}"/>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8" name="TextBox 7">
            <a:extLst>
              <a:ext uri="{FF2B5EF4-FFF2-40B4-BE49-F238E27FC236}">
                <a16:creationId xmlns:a16="http://schemas.microsoft.com/office/drawing/2014/main" id="{04A7211E-23BE-DA31-2099-BC7C209E3460}"/>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9" name="TextBox 8">
            <a:extLst>
              <a:ext uri="{FF2B5EF4-FFF2-40B4-BE49-F238E27FC236}">
                <a16:creationId xmlns:a16="http://schemas.microsoft.com/office/drawing/2014/main" id="{FC5B5297-78AD-3B3F-B36B-CA39B0EC0D33}"/>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0" name="TextBox 9">
            <a:extLst>
              <a:ext uri="{FF2B5EF4-FFF2-40B4-BE49-F238E27FC236}">
                <a16:creationId xmlns:a16="http://schemas.microsoft.com/office/drawing/2014/main" id="{D5B39265-CDED-91E9-4F09-85EE176B6EF5}"/>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1" name="TextBox 10">
            <a:extLst>
              <a:ext uri="{FF2B5EF4-FFF2-40B4-BE49-F238E27FC236}">
                <a16:creationId xmlns:a16="http://schemas.microsoft.com/office/drawing/2014/main" id="{A6D72293-BDFA-4905-224B-99FD8E8D6D05}"/>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2" name="TextBox 11">
            <a:extLst>
              <a:ext uri="{FF2B5EF4-FFF2-40B4-BE49-F238E27FC236}">
                <a16:creationId xmlns:a16="http://schemas.microsoft.com/office/drawing/2014/main" id="{665C32A2-1900-ECC3-17D1-501544FE4351}"/>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3" name="TextBox 12">
            <a:extLst>
              <a:ext uri="{FF2B5EF4-FFF2-40B4-BE49-F238E27FC236}">
                <a16:creationId xmlns:a16="http://schemas.microsoft.com/office/drawing/2014/main" id="{701545C0-E1D4-C22F-1F11-FB46D74AF767}"/>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4" name="TextBox 13">
            <a:extLst>
              <a:ext uri="{FF2B5EF4-FFF2-40B4-BE49-F238E27FC236}">
                <a16:creationId xmlns:a16="http://schemas.microsoft.com/office/drawing/2014/main" id="{5DEAF416-6909-61F3-D895-8C0FD288EEEF}"/>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5" name="TextBox 14">
            <a:extLst>
              <a:ext uri="{FF2B5EF4-FFF2-40B4-BE49-F238E27FC236}">
                <a16:creationId xmlns:a16="http://schemas.microsoft.com/office/drawing/2014/main" id="{71E8131E-8D57-5749-B9D0-6E297EEAA163}"/>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16" name="Rectangle 15">
            <a:extLst>
              <a:ext uri="{FF2B5EF4-FFF2-40B4-BE49-F238E27FC236}">
                <a16:creationId xmlns:a16="http://schemas.microsoft.com/office/drawing/2014/main" id="{14494E3F-868B-6615-02F9-FA57903F6B8C}"/>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8ABBEB8-426E-C62A-763A-A754773F644A}"/>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GB-Ins-Enrollment-Guide-WA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3A8939D-DD3A-AC81-CED1-6D644DEE819A}"/>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GB-Ins-Enrollment-Guide-WA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ruction shee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423117-4872-1162-167F-2443F770ACF1}"/>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4" name="TextBox 3">
            <a:extLst>
              <a:ext uri="{FF2B5EF4-FFF2-40B4-BE49-F238E27FC236}">
                <a16:creationId xmlns:a16="http://schemas.microsoft.com/office/drawing/2014/main" id="{26750C79-72E9-22C2-2451-036A8CCCB2C3}"/>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GB-Ins-Enrollment-Guide-WA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dirty="0"/>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5" r:id="rId1"/>
    <p:sldLayoutId id="2147483703" r:id="rId2"/>
    <p:sldLayoutId id="2147483701" r:id="rId3"/>
    <p:sldLayoutId id="2147483704"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39758B4-35AA-649A-27F5-276CA18E3A72}"/>
              </a:ext>
            </a:extLst>
          </p:cNvPr>
          <p:cNvGraphicFramePr>
            <a:graphicFrameLocks noGrp="1"/>
          </p:cNvGraphicFramePr>
          <p:nvPr>
            <p:extLst>
              <p:ext uri="{D42A27DB-BD31-4B8C-83A1-F6EECF244321}">
                <p14:modId xmlns:p14="http://schemas.microsoft.com/office/powerpoint/2010/main" val="1625231860"/>
              </p:ext>
            </p:extLst>
          </p:nvPr>
        </p:nvGraphicFramePr>
        <p:xfrm>
          <a:off x="457200" y="445992"/>
          <a:ext cx="6858001" cy="2834640"/>
        </p:xfrm>
        <a:graphic>
          <a:graphicData uri="http://schemas.openxmlformats.org/drawingml/2006/table">
            <a:tbl>
              <a:tblPr firstRow="1" bandRow="1"/>
              <a:tblGrid>
                <a:gridCol w="5084725">
                  <a:extLst>
                    <a:ext uri="{9D8B030D-6E8A-4147-A177-3AD203B41FA5}">
                      <a16:colId xmlns:a16="http://schemas.microsoft.com/office/drawing/2014/main" val="463931578"/>
                    </a:ext>
                  </a:extLst>
                </a:gridCol>
                <a:gridCol w="540823">
                  <a:extLst>
                    <a:ext uri="{9D8B030D-6E8A-4147-A177-3AD203B41FA5}">
                      <a16:colId xmlns:a16="http://schemas.microsoft.com/office/drawing/2014/main" val="1783301157"/>
                    </a:ext>
                  </a:extLst>
                </a:gridCol>
                <a:gridCol w="1232453">
                  <a:extLst>
                    <a:ext uri="{9D8B030D-6E8A-4147-A177-3AD203B41FA5}">
                      <a16:colId xmlns:a16="http://schemas.microsoft.com/office/drawing/2014/main" val="1665180837"/>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1000" dirty="0">
                        <a:solidFill>
                          <a:schemeClr val="tx1"/>
                        </a:solidFill>
                        <a:latin typeface="Poppins" pitchFamily="2" charset="77"/>
                        <a:cs typeface="Poppins" pitchFamily="2" charset="77"/>
                      </a:endParaRPr>
                    </a:p>
                  </a:txBody>
                  <a:tcPr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1000" b="1" i="0" u="none" strike="noStrike" dirty="0">
                          <a:solidFill>
                            <a:srgbClr val="FFFFFF"/>
                          </a:solidFill>
                          <a:effectLst/>
                          <a:latin typeface="Poppins" pitchFamily="2" charset="77"/>
                          <a:cs typeface="Poppins" pitchFamily="2" charset="77"/>
                        </a:rPr>
                        <a:t>Emergency Shield Indemnity</a:t>
                      </a:r>
                    </a:p>
                  </a:txBody>
                  <a:tcPr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73152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1000"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rPr>
                        <a:t>$2k indemnity per claim</a:t>
                      </a:r>
                      <a:r>
                        <a:rPr lang="en-US" sz="600" b="0" i="0" u="none" strike="noStrike" baseline="30000" dirty="0">
                          <a:solidFill>
                            <a:srgbClr val="454548"/>
                          </a:solidFill>
                          <a:effectLst/>
                          <a:latin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73152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1000"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rPr>
                        <a:t>$10k indemnity per claim, limit 2 per year</a:t>
                      </a:r>
                      <a:r>
                        <a:rPr lang="en-US" sz="600" b="0" i="0" u="none" strike="noStrike" baseline="30000" dirty="0">
                          <a:solidFill>
                            <a:srgbClr val="454548"/>
                          </a:solidFill>
                          <a:effectLst/>
                          <a:latin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457200">
                <a:tc>
                  <a:txBody>
                    <a:bodyPr/>
                    <a:lstStyle/>
                    <a:p>
                      <a:pPr algn="l" fontAlgn="t">
                        <a:lnSpc>
                          <a:spcPct val="125000"/>
                        </a:lnSpc>
                        <a:spcAft>
                          <a:spcPts val="0"/>
                        </a:spcAft>
                        <a:buNone/>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10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$11</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45720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10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7E869A28-EE53-B442-C91D-C4E034F2745A}"/>
              </a:ext>
            </a:extLst>
          </p:cNvPr>
          <p:cNvSpPr txBox="1">
            <a:spLocks noGrp="1" noRot="1" noMove="1" noResize="1" noEditPoints="1" noAdjustHandles="1" noChangeArrowheads="1" noChangeShapeType="1"/>
          </p:cNvSpPr>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7BF6F50-E257-7ABD-3C85-837BDA542BC2}"/>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1" name="TextBox 10">
            <a:extLst>
              <a:ext uri="{FF2B5EF4-FFF2-40B4-BE49-F238E27FC236}">
                <a16:creationId xmlns:a16="http://schemas.microsoft.com/office/drawing/2014/main" id="{5D89A988-4599-5222-5841-23EA1ADECA28}"/>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13" name="TextBox 12">
            <a:extLst>
              <a:ext uri="{FF2B5EF4-FFF2-40B4-BE49-F238E27FC236}">
                <a16:creationId xmlns:a16="http://schemas.microsoft.com/office/drawing/2014/main" id="{5014F581-CD68-64D8-181C-6B8AC486535F}"/>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4" name="TextBox 13">
            <a:extLst>
              <a:ext uri="{FF2B5EF4-FFF2-40B4-BE49-F238E27FC236}">
                <a16:creationId xmlns:a16="http://schemas.microsoft.com/office/drawing/2014/main" id="{5A28BFC3-8240-444E-8145-A57636BDD8C6}"/>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17" name="TextBox 16">
            <a:extLst>
              <a:ext uri="{FF2B5EF4-FFF2-40B4-BE49-F238E27FC236}">
                <a16:creationId xmlns:a16="http://schemas.microsoft.com/office/drawing/2014/main" id="{88B87DC4-D1D8-04E1-BB26-5546B6F7D034}"/>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18" name="TextBox 17">
            <a:extLst>
              <a:ext uri="{FF2B5EF4-FFF2-40B4-BE49-F238E27FC236}">
                <a16:creationId xmlns:a16="http://schemas.microsoft.com/office/drawing/2014/main" id="{5186986F-36A4-F5D0-004E-1897CA2A50F9}"/>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19" name="TextBox 18">
            <a:extLst>
              <a:ext uri="{FF2B5EF4-FFF2-40B4-BE49-F238E27FC236}">
                <a16:creationId xmlns:a16="http://schemas.microsoft.com/office/drawing/2014/main" id="{3B18A569-8ED2-2A03-F441-1A0F539F5252}"/>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20" name="Picture 19" descr="MASA Access">
            <a:extLst>
              <a:ext uri="{FF2B5EF4-FFF2-40B4-BE49-F238E27FC236}">
                <a16:creationId xmlns:a16="http://schemas.microsoft.com/office/drawing/2014/main" id="{040C3AF7-AE25-7502-18A3-6E6A8F5F0E94}"/>
              </a:ext>
            </a:extLst>
          </p:cNvPr>
          <p:cNvPicPr>
            <a:picLocks noGrp="1" noRot="1" noMove="1" noResize="1" noEditPoints="1" noAdjustHandles="1" noChangeArrowheads="1" noChangeShapeType="1" noCrop="1"/>
          </p:cNvPicPr>
          <p:nvPr/>
        </p:nvPicPr>
        <p:blipFill>
          <a:blip r:embed="rId3"/>
          <a:stretch>
            <a:fillRect/>
          </a:stretch>
        </p:blipFill>
        <p:spPr>
          <a:xfrm>
            <a:off x="5256777" y="433524"/>
            <a:ext cx="2064026" cy="275203"/>
          </a:xfrm>
          <a:prstGeom prst="rect">
            <a:avLst/>
          </a:prstGeom>
        </p:spPr>
      </p:pic>
      <p:graphicFrame>
        <p:nvGraphicFramePr>
          <p:cNvPr id="3" name="Table 2">
            <a:extLst>
              <a:ext uri="{FF2B5EF4-FFF2-40B4-BE49-F238E27FC236}">
                <a16:creationId xmlns:a16="http://schemas.microsoft.com/office/drawing/2014/main" id="{EFDB0268-89E2-EA32-3FDF-036E8D9F24EE}"/>
              </a:ext>
            </a:extLst>
          </p:cNvPr>
          <p:cNvGraphicFramePr>
            <a:graphicFrameLocks noGrp="1"/>
          </p:cNvGraphicFramePr>
          <p:nvPr>
            <p:extLst>
              <p:ext uri="{D42A27DB-BD31-4B8C-83A1-F6EECF244321}">
                <p14:modId xmlns:p14="http://schemas.microsoft.com/office/powerpoint/2010/main" val="1167193293"/>
              </p:ext>
            </p:extLst>
          </p:nvPr>
        </p:nvGraphicFramePr>
        <p:xfrm>
          <a:off x="2259104" y="2175605"/>
          <a:ext cx="5037405" cy="2286000"/>
        </p:xfrm>
        <a:graphic>
          <a:graphicData uri="http://schemas.openxmlformats.org/drawingml/2006/table">
            <a:tbl>
              <a:tblPr firstRow="1" bandRow="1"/>
              <a:tblGrid>
                <a:gridCol w="3739441">
                  <a:extLst>
                    <a:ext uri="{9D8B030D-6E8A-4147-A177-3AD203B41FA5}">
                      <a16:colId xmlns:a16="http://schemas.microsoft.com/office/drawing/2014/main" val="463931578"/>
                    </a:ext>
                  </a:extLst>
                </a:gridCol>
                <a:gridCol w="495020">
                  <a:extLst>
                    <a:ext uri="{9D8B030D-6E8A-4147-A177-3AD203B41FA5}">
                      <a16:colId xmlns:a16="http://schemas.microsoft.com/office/drawing/2014/main" val="617857949"/>
                    </a:ext>
                  </a:extLst>
                </a:gridCol>
                <a:gridCol w="802944">
                  <a:extLst>
                    <a:ext uri="{9D8B030D-6E8A-4147-A177-3AD203B41FA5}">
                      <a16:colId xmlns:a16="http://schemas.microsoft.com/office/drawing/2014/main" val="1483756589"/>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10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fontAlgn="ctr">
                        <a:buNone/>
                      </a:pPr>
                      <a:r>
                        <a:rPr lang="en-US" sz="1000" b="1" i="0" u="none" strike="noStrike" dirty="0">
                          <a:solidFill>
                            <a:srgbClr val="FFFFFF"/>
                          </a:solidFill>
                          <a:effectLst/>
                          <a:latin typeface="Poppins" pitchFamily="2" charset="77"/>
                          <a:cs typeface="Poppins" pitchFamily="2" charset="77"/>
                        </a:rPr>
                        <a:t>Emergency </a:t>
                      </a:r>
                    </a:p>
                    <a:p>
                      <a:pPr algn="l" fontAlgn="ctr">
                        <a:buNone/>
                      </a:pPr>
                      <a:r>
                        <a:rPr lang="en-US" sz="1000" b="1" i="0" u="none" strike="noStrike" dirty="0">
                          <a:solidFill>
                            <a:srgbClr val="FFFFFF"/>
                          </a:solidFill>
                          <a:effectLst/>
                          <a:latin typeface="Poppins" pitchFamily="2" charset="77"/>
                          <a:cs typeface="Poppins" pitchFamily="2" charset="77"/>
                        </a:rPr>
                        <a:t>Shield Core</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1000" b="1" i="0" u="none" strike="noStrike" dirty="0">
                          <a:solidFill>
                            <a:srgbClr val="545456"/>
                          </a:solidFill>
                          <a:effectLst/>
                          <a:latin typeface="Poppins" pitchFamily="2" charset="77"/>
                          <a:cs typeface="Poppins" pitchFamily="2" charset="77"/>
                        </a:rPr>
                        <a:t>Emergency Ground Ambulance Coverage</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000000"/>
                          </a:solidFill>
                          <a:effectLst/>
                          <a:latin typeface="Open Sans" pitchFamily="2" charset="0"/>
                        </a:rPr>
                        <a:t>$2k indemnity per claim</a:t>
                      </a:r>
                      <a:r>
                        <a:rPr lang="en-US" sz="600" b="0" i="0" u="none" strike="noStrike" baseline="30000" dirty="0">
                          <a:solidFill>
                            <a:srgbClr val="000000"/>
                          </a:solidFill>
                          <a:effectLst/>
                          <a:latin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1000" b="1" i="0" u="none" strike="noStrike" dirty="0">
                          <a:solidFill>
                            <a:srgbClr val="545456"/>
                          </a:solidFill>
                          <a:effectLst/>
                          <a:latin typeface="Poppins" pitchFamily="2" charset="77"/>
                          <a:cs typeface="Poppins" pitchFamily="2" charset="77"/>
                        </a:rPr>
                        <a:t>Emergency Air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lang="en-US" sz="600" b="0" i="0" u="none" strike="noStrike" dirty="0">
                          <a:solidFill>
                            <a:srgbClr val="000000"/>
                          </a:solidFill>
                          <a:effectLst/>
                          <a:latin typeface="Open Sans" pitchFamily="2" charset="0"/>
                        </a:rPr>
                        <a:t>$10k indemnity per claim, limit 2 per year</a:t>
                      </a:r>
                      <a:r>
                        <a:rPr lang="en-US" sz="600" b="0" i="0" u="none" strike="noStrike" baseline="30000" dirty="0">
                          <a:solidFill>
                            <a:srgbClr val="000000"/>
                          </a:solidFill>
                          <a:effectLst/>
                          <a:latin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031170236"/>
                  </a:ext>
                </a:extLst>
              </a:tr>
              <a:tr h="457200">
                <a:tc>
                  <a:txBody>
                    <a:bodyPr/>
                    <a:lstStyle/>
                    <a:p>
                      <a:pPr algn="l" fontAlgn="t">
                        <a:buNone/>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2E4FF"/>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2E4FF"/>
                    </a:solidFill>
                  </a:tcPr>
                </a:tc>
                <a:tc hMerge="1">
                  <a:txBody>
                    <a:bodyPr/>
                    <a:lstStyle/>
                    <a:p>
                      <a:endParaRPr lang="en-US"/>
                    </a:p>
                  </a:txBody>
                  <a:tcPr/>
                </a:tc>
                <a:extLst>
                  <a:ext uri="{0D108BD9-81ED-4DB2-BD59-A6C34878D82A}">
                    <a16:rowId xmlns:a16="http://schemas.microsoft.com/office/drawing/2014/main" val="895903470"/>
                  </a:ext>
                </a:extLst>
              </a:tr>
              <a:tr h="457200">
                <a:tc>
                  <a:txBody>
                    <a:bodyPr/>
                    <a:lstStyle/>
                    <a:p>
                      <a:pPr marL="0" marR="0" lvl="0" indent="0" algn="l" defTabSz="976331" rtl="0" eaLnBrk="1" fontAlgn="t" latinLnBrk="0" hangingPunct="1">
                        <a:lnSpc>
                          <a:spcPct val="100000"/>
                        </a:lnSpc>
                        <a:spcBef>
                          <a:spcPts val="0"/>
                        </a:spcBef>
                        <a:spcAft>
                          <a:spcPts val="0"/>
                        </a:spcAft>
                        <a:buClrTx/>
                        <a:buSzTx/>
                        <a:buFontTx/>
                        <a:buNone/>
                        <a:tabLst/>
                        <a:defRPr/>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10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2" name="TextBox 1">
            <a:extLst>
              <a:ext uri="{FF2B5EF4-FFF2-40B4-BE49-F238E27FC236}">
                <a16:creationId xmlns:a16="http://schemas.microsoft.com/office/drawing/2014/main" id="{F0720E3D-4FC4-21F2-3677-530185EAF80B}"/>
              </a:ext>
            </a:extLst>
          </p:cNvPr>
          <p:cNvSpPr txBox="1">
            <a:spLocks noGrp="1" noRot="1" noMove="1" noResize="1" noEditPoints="1" noAdjustHandles="1" noChangeArrowheads="1" noChangeShapeType="1"/>
          </p:cNvSpPr>
          <p:nvPr/>
        </p:nvSpPr>
        <p:spPr>
          <a:xfrm>
            <a:off x="451596" y="8943237"/>
            <a:ext cx="5037405" cy="707886"/>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239057056"/>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1787</TotalTime>
  <Words>1057</Words>
  <Application>Microsoft Office PowerPoint</Application>
  <PresentationFormat>Custom</PresentationFormat>
  <Paragraphs>76</Paragraphs>
  <Slides>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20</cp:revision>
  <cp:lastPrinted>2026-03-25T14:43:42Z</cp:lastPrinted>
  <dcterms:created xsi:type="dcterms:W3CDTF">2024-03-14T18:51:59Z</dcterms:created>
  <dcterms:modified xsi:type="dcterms:W3CDTF">2026-08-28T22:48:41Z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