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7"/>
  </p:notesMasterIdLst>
  <p:handoutMasterIdLst>
    <p:handoutMasterId r:id="rId8"/>
  </p:handoutMasterIdLst>
  <p:sldIdLst>
    <p:sldId id="262" r:id="rId2"/>
    <p:sldId id="258" r:id="rId3"/>
    <p:sldId id="261" r:id="rId4"/>
    <p:sldId id="264" r:id="rId5"/>
    <p:sldId id="263" r:id="rId6"/>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485FFD89-4FBB-40AE-9C68-F38CFDEF9273}">
          <p14:sldIdLst>
            <p14:sldId id="262"/>
          </p14:sldIdLst>
        </p14:section>
        <p14:section name="Two page version" id="{341B911A-C491-43F8-AAA6-A696E6DBF332}">
          <p14:sldIdLst>
            <p14:sldId id="258"/>
            <p14:sldId id="261"/>
            <p14:sldId id="264"/>
          </p14:sldIdLst>
        </p14:section>
        <p14:section name="One page version" id="{8165AE70-829A-43E3-A72E-0199C5EA5D33}">
          <p14:sldIdLst>
            <p14:sldId id="26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CE"/>
    <a:srgbClr val="454548"/>
    <a:srgbClr val="F4F1F8"/>
    <a:srgbClr val="CEC4CC"/>
    <a:srgbClr val="545456"/>
    <a:srgbClr val="D3C9E0"/>
    <a:srgbClr val="54378D"/>
    <a:srgbClr val="FFFFFF"/>
    <a:srgbClr val="000000"/>
    <a:srgbClr val="A996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123"/>
    <p:restoredTop sz="93446" autoAdjust="0"/>
  </p:normalViewPr>
  <p:slideViewPr>
    <p:cSldViewPr snapToGrid="0">
      <p:cViewPr varScale="1">
        <p:scale>
          <a:sx n="53" d="100"/>
          <a:sy n="53" d="100"/>
        </p:scale>
        <p:origin x="2122" y="5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1" d="100"/>
          <a:sy n="61" d="100"/>
        </p:scale>
        <p:origin x="2342"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1</a:t>
            </a:fld>
            <a:endParaRPr lang="en-US"/>
          </a:p>
        </p:txBody>
      </p:sp>
    </p:spTree>
    <p:extLst>
      <p:ext uri="{BB962C8B-B14F-4D97-AF65-F5344CB8AC3E}">
        <p14:creationId xmlns:p14="http://schemas.microsoft.com/office/powerpoint/2010/main" val="3999328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a:p>
        </p:txBody>
      </p:sp>
    </p:spTree>
    <p:extLst>
      <p:ext uri="{BB962C8B-B14F-4D97-AF65-F5344CB8AC3E}">
        <p14:creationId xmlns:p14="http://schemas.microsoft.com/office/powerpoint/2010/main" val="1774341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a:p>
        </p:txBody>
      </p:sp>
    </p:spTree>
    <p:extLst>
      <p:ext uri="{BB962C8B-B14F-4D97-AF65-F5344CB8AC3E}">
        <p14:creationId xmlns:p14="http://schemas.microsoft.com/office/powerpoint/2010/main" val="305670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CA638-0ADE-D30C-5B18-D2207CF331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5BE496-E35F-FF33-FDA6-1DF8A92C8B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700AA1-62A9-72E7-8BAD-50597AC066D9}"/>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7F88D301-51B1-571E-0ADA-AD8315BA569F}"/>
              </a:ext>
            </a:extLst>
          </p:cNvPr>
          <p:cNvSpPr>
            <a:spLocks noGrp="1"/>
          </p:cNvSpPr>
          <p:nvPr>
            <p:ph type="sldNum" sz="quarter" idx="5"/>
          </p:nvPr>
        </p:nvSpPr>
        <p:spPr/>
        <p:txBody>
          <a:bodyPr/>
          <a:lstStyle/>
          <a:p>
            <a:fld id="{6ECBB824-6677-4AEB-8D96-7E9C84DD084F}" type="slidenum">
              <a:rPr lang="en-US" smtClean="0"/>
              <a:t>4</a:t>
            </a:fld>
            <a:endParaRPr lang="en-US"/>
          </a:p>
        </p:txBody>
      </p:sp>
    </p:spTree>
    <p:extLst>
      <p:ext uri="{BB962C8B-B14F-4D97-AF65-F5344CB8AC3E}">
        <p14:creationId xmlns:p14="http://schemas.microsoft.com/office/powerpoint/2010/main" val="1266653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p:cNvSpPr>
            <a:spLocks noGrp="1"/>
          </p:cNvSpPr>
          <p:nvPr>
            <p:ph type="sldNum" sz="quarter" idx="5"/>
          </p:nvPr>
        </p:nvSpPr>
        <p:spPr/>
        <p:txBody>
          <a:bodyPr/>
          <a:lstStyle/>
          <a:p>
            <a:fld id="{6ECBB824-6677-4AEB-8D96-7E9C84DD084F}" type="slidenum">
              <a:rPr lang="en-US" smtClean="0"/>
              <a:t>5</a:t>
            </a:fld>
            <a:endParaRPr lang="en-US"/>
          </a:p>
        </p:txBody>
      </p:sp>
    </p:spTree>
    <p:extLst>
      <p:ext uri="{BB962C8B-B14F-4D97-AF65-F5344CB8AC3E}">
        <p14:creationId xmlns:p14="http://schemas.microsoft.com/office/powerpoint/2010/main" val="2062947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 shee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A2644ED-6964-0C27-C4D5-1D7BE1DF6D2D}"/>
              </a:ext>
            </a:extLst>
          </p:cNvPr>
          <p:cNvCxnSpPr>
            <a:stCxn id="7" idx="6"/>
            <a:endCxn id="13"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5BD0068-55DB-0DD0-B637-04A07566EE33}"/>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5" name="TextBox 4">
            <a:extLst>
              <a:ext uri="{FF2B5EF4-FFF2-40B4-BE49-F238E27FC236}">
                <a16:creationId xmlns:a16="http://schemas.microsoft.com/office/drawing/2014/main" id="{10A7BC80-4C00-5FD2-8B63-7EA8533C1ABE}"/>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6" name="TextBox 5">
            <a:extLst>
              <a:ext uri="{FF2B5EF4-FFF2-40B4-BE49-F238E27FC236}">
                <a16:creationId xmlns:a16="http://schemas.microsoft.com/office/drawing/2014/main" id="{0DF59123-CEE7-8E91-7E2D-C7FE4DE49756}"/>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7" name="Oval 6">
            <a:extLst>
              <a:ext uri="{FF2B5EF4-FFF2-40B4-BE49-F238E27FC236}">
                <a16:creationId xmlns:a16="http://schemas.microsoft.com/office/drawing/2014/main" id="{822F3E28-BE11-DA5F-2404-1F9AE7E1ECAE}"/>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8" name="TextBox 7">
            <a:extLst>
              <a:ext uri="{FF2B5EF4-FFF2-40B4-BE49-F238E27FC236}">
                <a16:creationId xmlns:a16="http://schemas.microsoft.com/office/drawing/2014/main" id="{938B34EA-88FC-0471-356C-A57BBBF2CE2B}"/>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9" name="Oval 8">
            <a:extLst>
              <a:ext uri="{FF2B5EF4-FFF2-40B4-BE49-F238E27FC236}">
                <a16:creationId xmlns:a16="http://schemas.microsoft.com/office/drawing/2014/main" id="{54DC0AE2-7C52-3844-2ABC-357CF99948BC}"/>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10" name="TextBox 9">
            <a:extLst>
              <a:ext uri="{FF2B5EF4-FFF2-40B4-BE49-F238E27FC236}">
                <a16:creationId xmlns:a16="http://schemas.microsoft.com/office/drawing/2014/main" id="{66AD9CEB-2932-FA21-E811-4D1F880D46B5}"/>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11" name="Oval 10">
            <a:extLst>
              <a:ext uri="{FF2B5EF4-FFF2-40B4-BE49-F238E27FC236}">
                <a16:creationId xmlns:a16="http://schemas.microsoft.com/office/drawing/2014/main" id="{1754EDF9-C4DF-EC2C-C7CC-88E2FB8000A5}"/>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12" name="TextBox 11">
            <a:extLst>
              <a:ext uri="{FF2B5EF4-FFF2-40B4-BE49-F238E27FC236}">
                <a16:creationId xmlns:a16="http://schemas.microsoft.com/office/drawing/2014/main" id="{ABD25A7A-F4BC-CE02-6AD1-8F0026A0B910}"/>
              </a:ext>
            </a:extLst>
          </p:cNvPr>
          <p:cNvSpPr txBox="1"/>
          <p:nvPr userDrawn="1"/>
        </p:nvSpPr>
        <p:spPr>
          <a:xfrm>
            <a:off x="4125547" y="3182174"/>
            <a:ext cx="1512312" cy="85215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13" name="Oval 12">
            <a:extLst>
              <a:ext uri="{FF2B5EF4-FFF2-40B4-BE49-F238E27FC236}">
                <a16:creationId xmlns:a16="http://schemas.microsoft.com/office/drawing/2014/main" id="{49505436-3D81-81BE-7993-4D96E65EEF51}"/>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14" name="TextBox 13">
            <a:extLst>
              <a:ext uri="{FF2B5EF4-FFF2-40B4-BE49-F238E27FC236}">
                <a16:creationId xmlns:a16="http://schemas.microsoft.com/office/drawing/2014/main" id="{88D62016-B374-3E68-4FBD-8836F85FD94B}"/>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15" name="Picture 14">
            <a:extLst>
              <a:ext uri="{FF2B5EF4-FFF2-40B4-BE49-F238E27FC236}">
                <a16:creationId xmlns:a16="http://schemas.microsoft.com/office/drawing/2014/main" id="{05DCEA5C-5328-5048-57AE-050D1773E8BF}"/>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4" name="TextBox 3">
            <a:extLst>
              <a:ext uri="{FF2B5EF4-FFF2-40B4-BE49-F238E27FC236}">
                <a16:creationId xmlns:a16="http://schemas.microsoft.com/office/drawing/2014/main" id="{DC4241A5-1C2D-0538-14EF-F83C87768204}"/>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GB-Ins-Enrollment-Guide-WV 09/01</a:t>
            </a:r>
            <a:endParaRPr lang="en-US" sz="5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FBC735-D134-AC1E-63C0-03A491F5C1E7}"/>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195F55AB-02E7-9224-3D81-892049FE84AD}"/>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10" name="TextBox 9">
            <a:extLst>
              <a:ext uri="{FF2B5EF4-FFF2-40B4-BE49-F238E27FC236}">
                <a16:creationId xmlns:a16="http://schemas.microsoft.com/office/drawing/2014/main" id="{22C025CB-106C-CBA4-E1CC-EEA8E259FAE8}"/>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11" name="TextBox 10">
            <a:extLst>
              <a:ext uri="{FF2B5EF4-FFF2-40B4-BE49-F238E27FC236}">
                <a16:creationId xmlns:a16="http://schemas.microsoft.com/office/drawing/2014/main" id="{ECEC8E58-C531-3812-AE3B-5D9B6166EDB5}"/>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12" name="TextBox 11">
            <a:extLst>
              <a:ext uri="{FF2B5EF4-FFF2-40B4-BE49-F238E27FC236}">
                <a16:creationId xmlns:a16="http://schemas.microsoft.com/office/drawing/2014/main" id="{871EC6E6-CAF7-160C-FE96-A8D04C79300F}"/>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13" name="TextBox 12">
            <a:extLst>
              <a:ext uri="{FF2B5EF4-FFF2-40B4-BE49-F238E27FC236}">
                <a16:creationId xmlns:a16="http://schemas.microsoft.com/office/drawing/2014/main" id="{01E5EC36-5C03-B8E0-1468-803A5314D79C}"/>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4" name="TextBox 13">
            <a:extLst>
              <a:ext uri="{FF2B5EF4-FFF2-40B4-BE49-F238E27FC236}">
                <a16:creationId xmlns:a16="http://schemas.microsoft.com/office/drawing/2014/main" id="{D5949D14-9F00-4136-4850-F32527DD032D}"/>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5" name="TextBox 14">
            <a:extLst>
              <a:ext uri="{FF2B5EF4-FFF2-40B4-BE49-F238E27FC236}">
                <a16:creationId xmlns:a16="http://schemas.microsoft.com/office/drawing/2014/main" id="{CFB340A7-72B9-D2FC-A95A-F41444C1CFFD}"/>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6" name="TextBox 15">
            <a:extLst>
              <a:ext uri="{FF2B5EF4-FFF2-40B4-BE49-F238E27FC236}">
                <a16:creationId xmlns:a16="http://schemas.microsoft.com/office/drawing/2014/main" id="{642F1D5B-633D-0AFA-7BB1-6BA58B1ECB92}"/>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7" name="TextBox 16">
            <a:extLst>
              <a:ext uri="{FF2B5EF4-FFF2-40B4-BE49-F238E27FC236}">
                <a16:creationId xmlns:a16="http://schemas.microsoft.com/office/drawing/2014/main" id="{1DDCCDEE-1A27-9BE5-1E30-C635FCB5DB93}"/>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8" name="TextBox 17">
            <a:extLst>
              <a:ext uri="{FF2B5EF4-FFF2-40B4-BE49-F238E27FC236}">
                <a16:creationId xmlns:a16="http://schemas.microsoft.com/office/drawing/2014/main" id="{5B929B45-AB8A-C083-4960-751A1D267DB8}"/>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9" name="TextBox 18">
            <a:extLst>
              <a:ext uri="{FF2B5EF4-FFF2-40B4-BE49-F238E27FC236}">
                <a16:creationId xmlns:a16="http://schemas.microsoft.com/office/drawing/2014/main" id="{325C3535-BDB9-BC96-AE90-95F467550F4D}"/>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21" name="Rectangle 20">
            <a:extLst>
              <a:ext uri="{FF2B5EF4-FFF2-40B4-BE49-F238E27FC236}">
                <a16:creationId xmlns:a16="http://schemas.microsoft.com/office/drawing/2014/main" id="{5E300A43-18F1-F4F5-AF26-CF1EDBE44EEF}"/>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EDA8CAF-D74F-8999-CB95-0F6428B411D8}"/>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GB-Ins-Enrollment-Guide-WV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age layout">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C7BDBF9-76DF-5556-9CBD-B45E25C4C16D}"/>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GB-Ins-Enrollment-Guide-WV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84304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521C24-E349-F276-FB81-B26C320C36C1}"/>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2" name="TextBox 1">
            <a:extLst>
              <a:ext uri="{FF2B5EF4-FFF2-40B4-BE49-F238E27FC236}">
                <a16:creationId xmlns:a16="http://schemas.microsoft.com/office/drawing/2014/main" id="{D720303B-3424-130D-DE01-D2931C1CE7F4}"/>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GB-Ins-Enrollment-Guide-WV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4" r:id="rId1"/>
    <p:sldLayoutId id="2147483703" r:id="rId2"/>
    <p:sldLayoutId id="2147483705" r:id="rId3"/>
    <p:sldLayoutId id="2147483701"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9589B58-0D55-92AF-B2EE-73BAF92A7F56}"/>
              </a:ext>
            </a:extLst>
          </p:cNvPr>
          <p:cNvGraphicFramePr>
            <a:graphicFrameLocks noGrp="1"/>
          </p:cNvGraphicFramePr>
          <p:nvPr>
            <p:extLst>
              <p:ext uri="{D42A27DB-BD31-4B8C-83A1-F6EECF244321}">
                <p14:modId xmlns:p14="http://schemas.microsoft.com/office/powerpoint/2010/main" val="1051196858"/>
              </p:ext>
            </p:extLst>
          </p:nvPr>
        </p:nvGraphicFramePr>
        <p:xfrm>
          <a:off x="457200" y="445992"/>
          <a:ext cx="6858000" cy="8077200"/>
        </p:xfrm>
        <a:graphic>
          <a:graphicData uri="http://schemas.openxmlformats.org/drawingml/2006/table">
            <a:tbl>
              <a:tblPr firstRow="1" bandRow="1"/>
              <a:tblGrid>
                <a:gridCol w="4663440">
                  <a:extLst>
                    <a:ext uri="{9D8B030D-6E8A-4147-A177-3AD203B41FA5}">
                      <a16:colId xmlns:a16="http://schemas.microsoft.com/office/drawing/2014/main" val="463931578"/>
                    </a:ext>
                  </a:extLst>
                </a:gridCol>
                <a:gridCol w="365760">
                  <a:extLst>
                    <a:ext uri="{9D8B030D-6E8A-4147-A177-3AD203B41FA5}">
                      <a16:colId xmlns:a16="http://schemas.microsoft.com/office/drawing/2014/main" val="617857949"/>
                    </a:ext>
                  </a:extLst>
                </a:gridCol>
                <a:gridCol w="365760">
                  <a:extLst>
                    <a:ext uri="{9D8B030D-6E8A-4147-A177-3AD203B41FA5}">
                      <a16:colId xmlns:a16="http://schemas.microsoft.com/office/drawing/2014/main" val="3578415070"/>
                    </a:ext>
                  </a:extLst>
                </a:gridCol>
                <a:gridCol w="365760">
                  <a:extLst>
                    <a:ext uri="{9D8B030D-6E8A-4147-A177-3AD203B41FA5}">
                      <a16:colId xmlns:a16="http://schemas.microsoft.com/office/drawing/2014/main" val="1562941862"/>
                    </a:ext>
                  </a:extLst>
                </a:gridCol>
                <a:gridCol w="365760">
                  <a:extLst>
                    <a:ext uri="{9D8B030D-6E8A-4147-A177-3AD203B41FA5}">
                      <a16:colId xmlns:a16="http://schemas.microsoft.com/office/drawing/2014/main" val="3656819621"/>
                    </a:ext>
                  </a:extLst>
                </a:gridCol>
                <a:gridCol w="365760">
                  <a:extLst>
                    <a:ext uri="{9D8B030D-6E8A-4147-A177-3AD203B41FA5}">
                      <a16:colId xmlns:a16="http://schemas.microsoft.com/office/drawing/2014/main" val="1783301157"/>
                    </a:ext>
                  </a:extLst>
                </a:gridCol>
                <a:gridCol w="365760">
                  <a:extLst>
                    <a:ext uri="{9D8B030D-6E8A-4147-A177-3AD203B41FA5}">
                      <a16:colId xmlns:a16="http://schemas.microsoft.com/office/drawing/2014/main" val="3226787082"/>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700" b="1" dirty="0">
                        <a:solidFill>
                          <a:schemeClr val="tx1"/>
                        </a:solidFill>
                        <a:latin typeface="Poppins" pitchFamily="2" charset="77"/>
                        <a:ea typeface="Open Sans" pitchFamily="2" charset="0"/>
                        <a:cs typeface="Poppins" pitchFamily="2" charset="77"/>
                      </a:endParaRP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00" b="1" i="0" u="none" strike="noStrike" dirty="0">
                          <a:solidFill>
                            <a:srgbClr val="FFFFFF"/>
                          </a:solidFill>
                          <a:effectLst/>
                          <a:latin typeface="Poppins" pitchFamily="2" charset="77"/>
                          <a:ea typeface="Open Sans" pitchFamily="2" charset="0"/>
                          <a:cs typeface="Poppins" pitchFamily="2" charset="77"/>
                        </a:rPr>
                        <a:t>Emergent </a:t>
                      </a:r>
                    </a:p>
                    <a:p>
                      <a:pPr lvl="0" algn="l" fontAlgn="ctr">
                        <a:lnSpc>
                          <a:spcPct val="100000"/>
                        </a:lnSpc>
                        <a:spcAft>
                          <a:spcPts val="0"/>
                        </a:spcAft>
                        <a:buNone/>
                      </a:pPr>
                      <a:r>
                        <a:rPr lang="en-US" sz="700" b="1" i="0" u="none" strike="noStrike" dirty="0">
                          <a:solidFill>
                            <a:srgbClr val="FFFFFF"/>
                          </a:solidFill>
                          <a:effectLst/>
                          <a:latin typeface="Poppins" pitchFamily="2" charset="77"/>
                          <a:ea typeface="Open Sans" pitchFamily="2" charset="0"/>
                          <a:cs typeface="Poppins" pitchFamily="2" charset="77"/>
                        </a:rPr>
                        <a:t>Plus</a:t>
                      </a:r>
                    </a:p>
                  </a:txBody>
                  <a:tcPr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700" b="1" i="0" u="none" strike="noStrike" dirty="0">
                          <a:solidFill>
                            <a:srgbClr val="FFFFFF"/>
                          </a:solidFill>
                          <a:effectLst/>
                          <a:latin typeface="Poppins" pitchFamily="2" charset="77"/>
                          <a:ea typeface="Open Sans" pitchFamily="2" charset="0"/>
                          <a:cs typeface="Poppins" pitchFamily="2" charset="77"/>
                        </a:rPr>
                        <a:t>Emergent Premier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00" b="1" i="0" u="none" strike="noStrike" dirty="0">
                          <a:solidFill>
                            <a:srgbClr val="FFFFFF"/>
                          </a:solidFill>
                          <a:effectLst/>
                          <a:latin typeface="Poppins" pitchFamily="2" charset="77"/>
                          <a:ea typeface="Open Sans" pitchFamily="2" charset="0"/>
                          <a:cs typeface="Poppins" pitchFamily="2" charset="77"/>
                        </a:rPr>
                        <a:t>Platinum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Emergency Ground Ambulance Coverage</a:t>
                      </a:r>
                    </a:p>
                    <a:p>
                      <a:pPr algn="l" fontAlgn="t">
                        <a:lnSpc>
                          <a:spcPct val="125000"/>
                        </a:lnSpc>
                        <a:spcAft>
                          <a:spcPts val="0"/>
                        </a:spcAft>
                      </a:pPr>
                      <a:r>
                        <a:rPr lang="en-US" sz="700" b="0" i="0" u="none" strike="noStrike" dirty="0">
                          <a:solidFill>
                            <a:srgbClr val="454548"/>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Emergency Air Ambulance Coverage</a:t>
                      </a:r>
                    </a:p>
                    <a:p>
                      <a:pPr algn="l" fontAlgn="t">
                        <a:lnSpc>
                          <a:spcPct val="125000"/>
                        </a:lnSpc>
                        <a:spcAft>
                          <a:spcPts val="0"/>
                        </a:spcAft>
                      </a:pPr>
                      <a:r>
                        <a:rPr lang="en-US" sz="700" b="0" i="0" u="none" strike="noStrike" dirty="0">
                          <a:solidFill>
                            <a:srgbClr val="454548"/>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Hospital to Hospital Ambulance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your doctor orders an air or ground ambulance to transfer you to a different hospital with the necessary level of care,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Repatriation to Hospital Near Home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After a hospital stay more than 100 miles away from home, MASA will help arrange and pay for air or ground  transportation so you can return home to recover.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Minor Return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a child under 18 is left without a guardian due to your ambulance transport, MASA will reimburse eligible expenses to safely return them to family or a responsible caregiver.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p>
                      <a:pPr algn="l" fontAlgn="t">
                        <a:lnSpc>
                          <a:spcPct val="125000"/>
                        </a:lnSpc>
                        <a:spcAft>
                          <a:spcPts val="0"/>
                        </a:spcAft>
                        <a:buNone/>
                      </a:pPr>
                      <a:r>
                        <a:rPr lang="en-US" sz="700" b="1" i="0" u="none" strike="noStrike" dirty="0">
                          <a:solidFill>
                            <a:srgbClr val="545456"/>
                          </a:solidFill>
                          <a:effectLst/>
                          <a:latin typeface="Poppins" pitchFamily="2" charset="77"/>
                          <a:cs typeface="Poppins" pitchFamily="2" charset="77"/>
                        </a:rPr>
                        <a:t>Pet Return Transportation Coverage</a:t>
                      </a:r>
                    </a:p>
                    <a:p>
                      <a:pPr algn="l" fontAlgn="t">
                        <a:lnSpc>
                          <a:spcPct val="125000"/>
                        </a:lnSpc>
                        <a:spcAft>
                          <a:spcPts val="0"/>
                        </a:spcAft>
                        <a:buNone/>
                      </a:pPr>
                      <a:r>
                        <a:rPr lang="en-US" sz="7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pet is left behind after an ambulance transport, MASA will reimburse eligible expenses to bring them home safely.</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495885926"/>
                  </a:ext>
                </a:extLst>
              </a:tr>
              <a:tr h="365760">
                <a:tc>
                  <a:txBody>
                    <a:body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Sick While Away From Home Expense Protection</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you get sick or contract a communicable disease more than 100 miles from home, MASA will reimburse eligible expenses like lodging, meals, medical visits for proof of illness, testing, and airline re-booking.</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117632133"/>
                  </a:ext>
                </a:extLst>
              </a:tr>
              <a:tr h="365760">
                <a:tc>
                  <a:txBody>
                    <a:body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Post-Admission Continued Care Transport Protection</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MASA will reimburse up to $500 in eligible expenses for non-emergency ground transport or ride-shares between medical facilities, rehab, long-term care, hospice, or back home for continued care.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123230550"/>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Patient Return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After being discharged from the hospital following an emergency more than 100 miles from home, MASA will arrange and pay for your commercial flight back home.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8700912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Companion Emergency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MASA will reimburse eligible out-of-pocket expenses related to having a companion ride with you during emergency transport.</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Hospital Visitor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you’re hospitalized more than 100 miles away from home, MASA will arrange and pay for round-trip air travel for someone you choose to be with you.</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Vehicle &amp; RV Return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your vehicle or RV is left unattended after an ambulance transport, MASA will help arrange and pay to get it back to your home or rental location.</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Organ Retrieval &amp; Organ Recipient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MASA will reimburse eligible out-of-pocket expenses to transport an organ needed for your transplant. If you need an organ transplant, MASA will help arrange and pay for your flight to the airport closest to where the surgery will take place.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p>
                      <a:pPr algn="l" fontAlgn="t">
                        <a:lnSpc>
                          <a:spcPct val="125000"/>
                        </a:lnSpc>
                        <a:spcAft>
                          <a:spcPts val="0"/>
                        </a:spcAft>
                        <a:buNone/>
                      </a:pPr>
                      <a:r>
                        <a:rPr lang="en-US" sz="700" b="1" i="0" u="none" strike="noStrike" dirty="0">
                          <a:solidFill>
                            <a:srgbClr val="545456"/>
                          </a:solidFill>
                          <a:effectLst/>
                          <a:latin typeface="Poppins" pitchFamily="2" charset="77"/>
                          <a:cs typeface="Poppins" pitchFamily="2" charset="77"/>
                        </a:rPr>
                        <a:t>Mortal Remains Return Transportation Coverage</a:t>
                      </a:r>
                    </a:p>
                    <a:p>
                      <a:pPr algn="l" fontAlgn="t">
                        <a:lnSpc>
                          <a:spcPct val="125000"/>
                        </a:lnSpc>
                        <a:spcAft>
                          <a:spcPts val="0"/>
                        </a:spcAft>
                        <a:buNone/>
                      </a:pPr>
                      <a:r>
                        <a:rPr lang="en-US" sz="7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In the unfortunate event a member passes away more than 100 miles from home, MASA will help support and reimburse eligible expenses to bring their remains home</a:t>
                      </a:r>
                      <a:r>
                        <a:rPr lang="en-US" sz="700" b="1" i="0" u="none" strike="noStrike" dirty="0">
                          <a:solidFill>
                            <a:srgbClr val="545456"/>
                          </a:solidFill>
                          <a:effectLst/>
                          <a:latin typeface="Poppins" pitchFamily="2" charset="77"/>
                          <a:cs typeface="Poppins" pitchFamily="2" charset="77"/>
                        </a:rPr>
                        <a:t>.</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1</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728239564"/>
                  </a:ext>
                </a:extLst>
              </a:tr>
              <a:tr h="365760">
                <a:tc>
                  <a:txBody>
                    <a:bodyPr/>
                    <a:lstStyle/>
                    <a:p>
                      <a:pPr algn="l" fontAlgn="t">
                        <a:lnSpc>
                          <a:spcPct val="125000"/>
                        </a:lnSpc>
                        <a:spcAft>
                          <a:spcPts val="0"/>
                        </a:spcAft>
                        <a:buNone/>
                      </a:pPr>
                      <a:r>
                        <a:rPr lang="en-US" sz="700" b="1" i="0" u="none" strike="noStrike" dirty="0">
                          <a:solidFill>
                            <a:schemeClr val="bg2"/>
                          </a:solidFill>
                          <a:effectLst/>
                          <a:latin typeface="Poppins" pitchFamily="2" charset="77"/>
                          <a:ea typeface="Open Sans" pitchFamily="2" charset="0"/>
                          <a:cs typeface="Poppins" pitchFamily="2" charset="77"/>
                        </a:rPr>
                        <a:t>Monthly protection rate</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700" b="1" i="0" u="none" strike="noStrike" kern="1200" cap="none" spc="0" normalizeH="0" baseline="0" noProof="0" dirty="0">
                          <a:ln>
                            <a:noFill/>
                          </a:ln>
                          <a:solidFill>
                            <a:schemeClr val="bg2"/>
                          </a:solidFill>
                          <a:effectLst/>
                          <a:uLnTx/>
                          <a:uFillTx/>
                          <a:latin typeface="Poppins" pitchFamily="2" charset="77"/>
                          <a:ea typeface="Open Sans" panose="020B0606030504020204" pitchFamily="34" charset="0"/>
                          <a:cs typeface="Poppins" pitchFamily="2" charset="77"/>
                        </a:rPr>
                        <a:t>$11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itchFamily="2" charset="77"/>
                          <a:ea typeface="Open Sans" panose="020B0606030504020204" pitchFamily="34" charset="0"/>
                          <a:cs typeface="Poppins" pitchFamily="2" charset="77"/>
                        </a:rPr>
                        <a:t>$17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itchFamily="2" charset="77"/>
                          <a:ea typeface="Open Sans" panose="020B0606030504020204" pitchFamily="34" charset="0"/>
                          <a:cs typeface="Poppins" pitchFamily="2" charset="77"/>
                        </a:rPr>
                        <a:t>$33</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700" b="1" i="0" u="none" strike="noStrike" dirty="0">
                          <a:solidFill>
                            <a:schemeClr val="bg2"/>
                          </a:solidFill>
                          <a:effectLst/>
                          <a:latin typeface="Poppins" pitchFamily="2" charset="77"/>
                          <a:ea typeface="Open Sans" pitchFamily="2" charset="0"/>
                          <a:cs typeface="Poppins" pitchFamily="2" charset="77"/>
                        </a:rPr>
                        <a:t>Scan for product guide &gt;&gt;&gt;</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600" b="1" i="0" u="none" strike="noStrike" kern="1200" cap="none" spc="0" normalizeH="0" baseline="0" noProof="0" dirty="0">
                        <a:ln>
                          <a:noFill/>
                        </a:ln>
                        <a:solidFill>
                          <a:schemeClr val="bg1"/>
                        </a:solidFill>
                        <a:effectLst/>
                        <a:uLnTx/>
                        <a:uFillTx/>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600" b="1" i="0" u="none" strike="noStrike" kern="1200" cap="none" spc="0" normalizeH="0" baseline="0" noProof="0" dirty="0">
                        <a:ln>
                          <a:noFill/>
                        </a:ln>
                        <a:solidFill>
                          <a:schemeClr val="bg1"/>
                        </a:solidFill>
                        <a:effectLst/>
                        <a:uLnTx/>
                        <a:uFillTx/>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6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6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6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6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4" name="TextBox 3">
            <a:extLst>
              <a:ext uri="{FF2B5EF4-FFF2-40B4-BE49-F238E27FC236}">
                <a16:creationId xmlns:a16="http://schemas.microsoft.com/office/drawing/2014/main" id="{676DBD8D-5700-54B9-7F9E-8374E4F1FE54}"/>
              </a:ext>
            </a:extLst>
          </p:cNvPr>
          <p:cNvSpPr txBox="1">
            <a:spLocks noGrp="1" noRot="1" noMove="1" noResize="1" noEditPoints="1" noAdjustHandles="1" noChangeArrowheads="1" noChangeShapeType="1"/>
          </p:cNvSpPr>
          <p:nvPr/>
        </p:nvSpPr>
        <p:spPr>
          <a:xfrm>
            <a:off x="2829465" y="8973138"/>
            <a:ext cx="4485736" cy="861774"/>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55C0-CF7D-3FC3-73BB-5D1538867074}"/>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DD5E62C-1400-143C-37B3-44CEE438B1D5}"/>
              </a:ext>
            </a:extLst>
          </p:cNvPr>
          <p:cNvGraphicFramePr>
            <a:graphicFrameLocks noGrp="1"/>
          </p:cNvGraphicFramePr>
          <p:nvPr>
            <p:extLst>
              <p:ext uri="{D42A27DB-BD31-4B8C-83A1-F6EECF244321}">
                <p14:modId xmlns:p14="http://schemas.microsoft.com/office/powerpoint/2010/main" val="296295279"/>
              </p:ext>
            </p:extLst>
          </p:nvPr>
        </p:nvGraphicFramePr>
        <p:xfrm>
          <a:off x="457200" y="445992"/>
          <a:ext cx="6858000" cy="3535680"/>
        </p:xfrm>
        <a:graphic>
          <a:graphicData uri="http://schemas.openxmlformats.org/drawingml/2006/table">
            <a:tbl>
              <a:tblPr firstRow="1" bandRow="1"/>
              <a:tblGrid>
                <a:gridCol w="4663440">
                  <a:extLst>
                    <a:ext uri="{9D8B030D-6E8A-4147-A177-3AD203B41FA5}">
                      <a16:colId xmlns:a16="http://schemas.microsoft.com/office/drawing/2014/main" val="463931578"/>
                    </a:ext>
                  </a:extLst>
                </a:gridCol>
                <a:gridCol w="365760">
                  <a:extLst>
                    <a:ext uri="{9D8B030D-6E8A-4147-A177-3AD203B41FA5}">
                      <a16:colId xmlns:a16="http://schemas.microsoft.com/office/drawing/2014/main" val="617857949"/>
                    </a:ext>
                  </a:extLst>
                </a:gridCol>
                <a:gridCol w="365760">
                  <a:extLst>
                    <a:ext uri="{9D8B030D-6E8A-4147-A177-3AD203B41FA5}">
                      <a16:colId xmlns:a16="http://schemas.microsoft.com/office/drawing/2014/main" val="3994596027"/>
                    </a:ext>
                  </a:extLst>
                </a:gridCol>
                <a:gridCol w="365760">
                  <a:extLst>
                    <a:ext uri="{9D8B030D-6E8A-4147-A177-3AD203B41FA5}">
                      <a16:colId xmlns:a16="http://schemas.microsoft.com/office/drawing/2014/main" val="1562941862"/>
                    </a:ext>
                  </a:extLst>
                </a:gridCol>
                <a:gridCol w="365760">
                  <a:extLst>
                    <a:ext uri="{9D8B030D-6E8A-4147-A177-3AD203B41FA5}">
                      <a16:colId xmlns:a16="http://schemas.microsoft.com/office/drawing/2014/main" val="1572565722"/>
                    </a:ext>
                  </a:extLst>
                </a:gridCol>
                <a:gridCol w="365760">
                  <a:extLst>
                    <a:ext uri="{9D8B030D-6E8A-4147-A177-3AD203B41FA5}">
                      <a16:colId xmlns:a16="http://schemas.microsoft.com/office/drawing/2014/main" val="1783301157"/>
                    </a:ext>
                  </a:extLst>
                </a:gridCol>
                <a:gridCol w="365760">
                  <a:extLst>
                    <a:ext uri="{9D8B030D-6E8A-4147-A177-3AD203B41FA5}">
                      <a16:colId xmlns:a16="http://schemas.microsoft.com/office/drawing/2014/main" val="3683343480"/>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800" b="1" dirty="0">
                        <a:solidFill>
                          <a:schemeClr val="tx1"/>
                        </a:solidFill>
                        <a:latin typeface="Open Sans" pitchFamily="2" charset="0"/>
                        <a:ea typeface="Open Sans" pitchFamily="2" charset="0"/>
                        <a:cs typeface="Open Sans" pitchFamily="2" charset="0"/>
                      </a:endParaRP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ea typeface="Open Sans" pitchFamily="2" charset="0"/>
                          <a:cs typeface="Poppins" pitchFamily="2" charset="77"/>
                        </a:rPr>
                        <a:t>Indemnity Gold</a:t>
                      </a:r>
                    </a:p>
                  </a:txBody>
                  <a:tcPr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ea typeface="Open Sans" pitchFamily="2" charset="0"/>
                          <a:cs typeface="Poppins" pitchFamily="2" charset="77"/>
                        </a:rPr>
                        <a:t>Indemnity Plus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ea typeface="Open Sans" pitchFamily="2" charset="0"/>
                          <a:cs typeface="Poppins" pitchFamily="2" charset="77"/>
                        </a:rPr>
                        <a:t>Emergent Gold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5486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Emergency Ground Ambulance Coverage</a:t>
                      </a:r>
                    </a:p>
                    <a:p>
                      <a:pPr algn="l" fontAlgn="t">
                        <a:lnSpc>
                          <a:spcPct val="125000"/>
                        </a:lnSpc>
                        <a:spcAft>
                          <a:spcPts val="0"/>
                        </a:spcAft>
                      </a:pPr>
                      <a:r>
                        <a:rPr lang="en-US" sz="800" b="0" i="0" u="none" strike="noStrike" dirty="0">
                          <a:solidFill>
                            <a:srgbClr val="454548"/>
                          </a:solidFill>
                          <a:effectLst/>
                          <a:latin typeface="Open Sans" pitchFamily="2" charset="0"/>
                          <a:ea typeface="Open Sans" pitchFamily="2" charset="0"/>
                          <a:cs typeface="Open Sans" pitchFamily="2" charset="0"/>
                        </a:rPr>
                        <a:t>If you ever need an emergency ground ambulance, MASA will pay for your eligible out-of-pocket expenses or pay you an indemnity amount.</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$250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5486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Emergency Air Ambulance Coverage</a:t>
                      </a:r>
                    </a:p>
                    <a:p>
                      <a:pPr algn="l" fontAlgn="t">
                        <a:lnSpc>
                          <a:spcPct val="125000"/>
                        </a:lnSpc>
                        <a:spcAft>
                          <a:spcPts val="0"/>
                        </a:spcAft>
                      </a:pPr>
                      <a:r>
                        <a:rPr lang="en-US" sz="800" b="0" i="0" u="none" strike="noStrike" dirty="0">
                          <a:solidFill>
                            <a:srgbClr val="454548"/>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 or pay you an indemnity amount.</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 claim, limit 2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$10k indemnity / claim, limit 2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 claim, limit 2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5486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Hospital to Hospital Ambulance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If your doctor orders an air or ground ambulance to transfer you to a different hospital with the necessary level of care,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5486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Repatriation to Hospital Near Home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After a hospital stay more than 100 miles away from home, MASA will help arrange and pay for air or ground transportation so you can return home to recover.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p>
                      <a:pPr algn="l" fontAlgn="t">
                        <a:lnSpc>
                          <a:spcPct val="125000"/>
                        </a:lnSpc>
                        <a:spcAft>
                          <a:spcPts val="0"/>
                        </a:spcAft>
                        <a:buNone/>
                      </a:pPr>
                      <a:r>
                        <a:rPr lang="en-US" sz="800" b="1" i="0" u="none" strike="noStrike" dirty="0">
                          <a:solidFill>
                            <a:schemeClr val="bg2"/>
                          </a:solidFill>
                          <a:effectLst/>
                          <a:latin typeface="Poppins" pitchFamily="2" charset="77"/>
                          <a:ea typeface="Open Sans" pitchFamily="2" charset="0"/>
                          <a:cs typeface="Poppins" pitchFamily="2" charset="77"/>
                        </a:rPr>
                        <a:t>Monthly protection rate</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itchFamily="2" charset="77"/>
                          <a:ea typeface="Open Sans" panose="020B0606030504020204" pitchFamily="34" charset="0"/>
                          <a:cs typeface="Poppins" pitchFamily="2" charset="77"/>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anose="020B0606030504020204" pitchFamily="34" charset="0"/>
                          <a:cs typeface="Poppins" pitchFamily="2" charset="77"/>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anose="020B0606030504020204" pitchFamily="34" charset="0"/>
                          <a:cs typeface="Poppins" pitchFamily="2" charset="77"/>
                        </a:rPr>
                        <a:t>$10</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800" b="1" i="0" u="none" strike="noStrike" dirty="0">
                          <a:solidFill>
                            <a:schemeClr val="bg2"/>
                          </a:solidFill>
                          <a:effectLst/>
                          <a:latin typeface="Poppins" pitchFamily="2" charset="77"/>
                          <a:ea typeface="Open Sans" pitchFamily="2" charset="0"/>
                          <a:cs typeface="Poppins" pitchFamily="2" charset="77"/>
                        </a:rPr>
                        <a:t>Scan for product guide &gt;&gt;&gt;</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3" name="TextBox 2">
            <a:extLst>
              <a:ext uri="{FF2B5EF4-FFF2-40B4-BE49-F238E27FC236}">
                <a16:creationId xmlns:a16="http://schemas.microsoft.com/office/drawing/2014/main" id="{6375D54E-17F7-467D-E7F8-CC6116CB9A80}"/>
              </a:ext>
            </a:extLst>
          </p:cNvPr>
          <p:cNvSpPr txBox="1"/>
          <p:nvPr/>
        </p:nvSpPr>
        <p:spPr>
          <a:xfrm>
            <a:off x="7932057" y="0"/>
            <a:ext cx="2329543" cy="1569660"/>
          </a:xfrm>
          <a:prstGeom prst="rect">
            <a:avLst/>
          </a:prstGeom>
          <a:solidFill>
            <a:schemeClr val="accent1"/>
          </a:solidFill>
        </p:spPr>
        <p:txBody>
          <a:bodyPr wrap="square">
            <a:spAutoFit/>
          </a:bodyPr>
          <a:lstStyle/>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INSTRUCTION:</a:t>
            </a:r>
          </a:p>
          <a:p>
            <a:endPar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If offering indemnity plans, use this table. If a combination of plans, be sure to copy and paste exact columns to keep the QR codes from breaking.</a:t>
            </a:r>
          </a:p>
        </p:txBody>
      </p:sp>
      <p:sp>
        <p:nvSpPr>
          <p:cNvPr id="5" name="TextBox 4">
            <a:extLst>
              <a:ext uri="{FF2B5EF4-FFF2-40B4-BE49-F238E27FC236}">
                <a16:creationId xmlns:a16="http://schemas.microsoft.com/office/drawing/2014/main" id="{370C5D9C-4ED7-6A0D-5004-0F47B7DD2BAD}"/>
              </a:ext>
            </a:extLst>
          </p:cNvPr>
          <p:cNvSpPr txBox="1">
            <a:spLocks noGrp="1" noRot="1" noMove="1" noResize="1" noEditPoints="1" noAdjustHandles="1" noChangeArrowheads="1" noChangeShapeType="1"/>
          </p:cNvSpPr>
          <p:nvPr/>
        </p:nvSpPr>
        <p:spPr>
          <a:xfrm>
            <a:off x="2829465" y="8973138"/>
            <a:ext cx="4485736"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173987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D74FFB6-F4E8-8B8E-D5C1-0EDFAD8FCF1C}"/>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4239468322"/>
              </p:ext>
            </p:extLst>
          </p:nvPr>
        </p:nvGraphicFramePr>
        <p:xfrm>
          <a:off x="2259105" y="2175605"/>
          <a:ext cx="5029200" cy="6492240"/>
        </p:xfrm>
        <a:graphic>
          <a:graphicData uri="http://schemas.openxmlformats.org/drawingml/2006/table">
            <a:tbl>
              <a:tblPr firstRow="1" bandRow="1"/>
              <a:tblGrid>
                <a:gridCol w="2834640">
                  <a:extLst>
                    <a:ext uri="{9D8B030D-6E8A-4147-A177-3AD203B41FA5}">
                      <a16:colId xmlns:a16="http://schemas.microsoft.com/office/drawing/2014/main" val="463931578"/>
                    </a:ext>
                  </a:extLst>
                </a:gridCol>
                <a:gridCol w="365760">
                  <a:extLst>
                    <a:ext uri="{9D8B030D-6E8A-4147-A177-3AD203B41FA5}">
                      <a16:colId xmlns:a16="http://schemas.microsoft.com/office/drawing/2014/main" val="617857949"/>
                    </a:ext>
                  </a:extLst>
                </a:gridCol>
                <a:gridCol w="365760">
                  <a:extLst>
                    <a:ext uri="{9D8B030D-6E8A-4147-A177-3AD203B41FA5}">
                      <a16:colId xmlns:a16="http://schemas.microsoft.com/office/drawing/2014/main" val="3426545362"/>
                    </a:ext>
                  </a:extLst>
                </a:gridCol>
                <a:gridCol w="365760">
                  <a:extLst>
                    <a:ext uri="{9D8B030D-6E8A-4147-A177-3AD203B41FA5}">
                      <a16:colId xmlns:a16="http://schemas.microsoft.com/office/drawing/2014/main" val="1562941862"/>
                    </a:ext>
                  </a:extLst>
                </a:gridCol>
                <a:gridCol w="365760">
                  <a:extLst>
                    <a:ext uri="{9D8B030D-6E8A-4147-A177-3AD203B41FA5}">
                      <a16:colId xmlns:a16="http://schemas.microsoft.com/office/drawing/2014/main" val="2830694055"/>
                    </a:ext>
                  </a:extLst>
                </a:gridCol>
                <a:gridCol w="365760">
                  <a:extLst>
                    <a:ext uri="{9D8B030D-6E8A-4147-A177-3AD203B41FA5}">
                      <a16:colId xmlns:a16="http://schemas.microsoft.com/office/drawing/2014/main" val="1783301157"/>
                    </a:ext>
                  </a:extLst>
                </a:gridCol>
                <a:gridCol w="365760">
                  <a:extLst>
                    <a:ext uri="{9D8B030D-6E8A-4147-A177-3AD203B41FA5}">
                      <a16:colId xmlns:a16="http://schemas.microsoft.com/office/drawing/2014/main" val="2627695493"/>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800" dirty="0">
                        <a:solidFill>
                          <a:schemeClr val="tx1"/>
                        </a:solidFill>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ea typeface="Open Sans" pitchFamily="2" charset="0"/>
                          <a:cs typeface="Poppins" pitchFamily="2" charset="77"/>
                        </a:rPr>
                        <a:t>Emergent </a:t>
                      </a:r>
                    </a:p>
                    <a:p>
                      <a:pPr lvl="0" algn="l" fontAlgn="ctr">
                        <a:buNone/>
                      </a:pPr>
                      <a:r>
                        <a:rPr lang="en-US" sz="800" b="1" i="0" u="none" strike="noStrike" dirty="0">
                          <a:solidFill>
                            <a:srgbClr val="FFFFFF"/>
                          </a:solidFill>
                          <a:effectLst/>
                          <a:latin typeface="Poppins" pitchFamily="2" charset="77"/>
                          <a:ea typeface="Open Sans" pitchFamily="2" charset="0"/>
                          <a:cs typeface="Poppins" pitchFamily="2" charset="77"/>
                        </a:rPr>
                        <a:t>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ea typeface="Open Sans" pitchFamily="2" charset="0"/>
                          <a:cs typeface="Poppins" pitchFamily="2" charset="77"/>
                        </a:rPr>
                        <a:t>Emergent</a:t>
                      </a:r>
                    </a:p>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ea typeface="Open Sans" pitchFamily="2" charset="0"/>
                          <a:cs typeface="Poppins" pitchFamily="2" charset="77"/>
                        </a:rPr>
                        <a:t>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ea typeface="Open Sans" pitchFamily="2" charset="0"/>
                          <a:cs typeface="Poppins" pitchFamily="2" charset="77"/>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Emergency Ground Ambulance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800" b="1" i="0" u="none" strike="noStrike" dirty="0">
                          <a:solidFill>
                            <a:srgbClr val="545456"/>
                          </a:solidFill>
                          <a:effectLst/>
                          <a:latin typeface="Poppins" pitchFamily="2" charset="77"/>
                          <a:cs typeface="Poppins" pitchFamily="2" charset="77"/>
                        </a:rPr>
                        <a:t>Emergency Air Ambulance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to Hospital Ambulance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Minor Return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Pet Return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117632133"/>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Sick While Away From Home Expense Protection</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23230550"/>
                  </a:ext>
                </a:extLst>
              </a:tr>
              <a:tr h="45720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Post-Admission Continued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Care Transport Protection</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9282687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Patient Return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741690530"/>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Companion Emergency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209791408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Visitor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Vehicle &amp; RV Return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1010010221"/>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Organ Retrieval &amp; Organ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Recipient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Mortal Remains Return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p>
                      <a:pPr algn="l" fontAlgn="t">
                        <a:buNone/>
                      </a:pPr>
                      <a:r>
                        <a:rPr lang="en-US" sz="800" b="1" i="0" u="none" strike="noStrike" dirty="0">
                          <a:solidFill>
                            <a:schemeClr val="bg2"/>
                          </a:solidFill>
                          <a:effectLst/>
                          <a:latin typeface="Poppins" pitchFamily="2" charset="77"/>
                          <a:ea typeface="Open Sans" pitchFamily="2" charset="0"/>
                          <a:cs typeface="Poppins" pitchFamily="2" charset="77"/>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itchFamily="2" charset="77"/>
                          <a:ea typeface="Open Sans" pitchFamily="2" charset="0"/>
                          <a:cs typeface="Poppins" pitchFamily="2" charset="77"/>
                        </a:rPr>
                        <a:t>$11</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itchFamily="2" charset="0"/>
                          <a:cs typeface="Poppins" pitchFamily="2" charset="77"/>
                        </a:rPr>
                        <a:t>$17</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itchFamily="2" charset="0"/>
                          <a:cs typeface="Poppins" pitchFamily="2" charset="77"/>
                        </a:rPr>
                        <a:t>$33</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algn="l" fontAlgn="t">
                        <a:buNone/>
                      </a:pPr>
                      <a:r>
                        <a:rPr lang="en-US" sz="800" b="1" i="0" u="none" strike="noStrike" dirty="0">
                          <a:solidFill>
                            <a:schemeClr val="bg2"/>
                          </a:solidFill>
                          <a:effectLst/>
                          <a:latin typeface="Poppins" pitchFamily="2" charset="77"/>
                          <a:ea typeface="Open Sans" pitchFamily="2" charset="0"/>
                          <a:cs typeface="Poppins" pitchFamily="2" charset="77"/>
                        </a:rPr>
                        <a:t>Scan for product guide &gt;&gt;&gt;</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3" name="TextBox 2">
            <a:extLst>
              <a:ext uri="{FF2B5EF4-FFF2-40B4-BE49-F238E27FC236}">
                <a16:creationId xmlns:a16="http://schemas.microsoft.com/office/drawing/2014/main" id="{B7685A5B-7C7F-50F8-69D4-72F1228C41D1}"/>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4" name="TextBox 3">
            <a:extLst>
              <a:ext uri="{FF2B5EF4-FFF2-40B4-BE49-F238E27FC236}">
                <a16:creationId xmlns:a16="http://schemas.microsoft.com/office/drawing/2014/main" id="{2FA01C8E-6C77-7E89-8C83-EBAF579687CC}"/>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5" name="TextBox 4">
            <a:extLst>
              <a:ext uri="{FF2B5EF4-FFF2-40B4-BE49-F238E27FC236}">
                <a16:creationId xmlns:a16="http://schemas.microsoft.com/office/drawing/2014/main" id="{22033902-F578-ED22-A4E1-F0D5835EA795}"/>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7" name="Picture 6" descr="MASA Access">
            <a:extLst>
              <a:ext uri="{FF2B5EF4-FFF2-40B4-BE49-F238E27FC236}">
                <a16:creationId xmlns:a16="http://schemas.microsoft.com/office/drawing/2014/main" id="{FCC4BBE6-126B-536D-9A81-02BBC728BC1D}"/>
              </a:ext>
            </a:extLst>
          </p:cNvPr>
          <p:cNvPicPr>
            <a:picLocks noGrp="1" noRot="1" noMove="1" noResize="1" noEditPoints="1" noAdjustHandles="1" noChangeArrowheads="1" noChangeShapeType="1" noCrop="1"/>
          </p:cNvPicPr>
          <p:nvPr/>
        </p:nvPicPr>
        <p:blipFill>
          <a:blip r:embed="rId6"/>
          <a:stretch>
            <a:fillRect/>
          </a:stretch>
        </p:blipFill>
        <p:spPr>
          <a:xfrm>
            <a:off x="5256777" y="433524"/>
            <a:ext cx="2064026" cy="275203"/>
          </a:xfrm>
          <a:prstGeom prst="rect">
            <a:avLst/>
          </a:prstGeom>
        </p:spPr>
      </p:pic>
      <p:sp>
        <p:nvSpPr>
          <p:cNvPr id="8" name="TextBox 7">
            <a:extLst>
              <a:ext uri="{FF2B5EF4-FFF2-40B4-BE49-F238E27FC236}">
                <a16:creationId xmlns:a16="http://schemas.microsoft.com/office/drawing/2014/main" id="{FDE9708F-E698-DB7F-E1F9-242EC098CAE1}"/>
              </a:ext>
            </a:extLst>
          </p:cNvPr>
          <p:cNvSpPr txBox="1"/>
          <p:nvPr/>
        </p:nvSpPr>
        <p:spPr>
          <a:xfrm>
            <a:off x="451596" y="6728853"/>
            <a:ext cx="1629647" cy="1938992"/>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dirty="0">
                <a:solidFill>
                  <a:srgbClr val="454548"/>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Tree>
    <p:extLst>
      <p:ext uri="{BB962C8B-B14F-4D97-AF65-F5344CB8AC3E}">
        <p14:creationId xmlns:p14="http://schemas.microsoft.com/office/powerpoint/2010/main" val="3900529951"/>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5576</TotalTime>
  <Words>2431</Words>
  <Application>Microsoft Office PowerPoint</Application>
  <PresentationFormat>Custom</PresentationFormat>
  <Paragraphs>254</Paragraphs>
  <Slides>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22</cp:revision>
  <cp:lastPrinted>2026-06-25T22:04:40Z</cp:lastPrinted>
  <dcterms:created xsi:type="dcterms:W3CDTF">2024-03-14T18:51:59Z</dcterms:created>
  <dcterms:modified xsi:type="dcterms:W3CDTF">2026-08-28T22:41:14Z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