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28"/>
    <p:restoredTop sz="94673"/>
  </p:normalViewPr>
  <p:slideViewPr>
    <p:cSldViewPr snapToGrid="0">
      <p:cViewPr varScale="1">
        <p:scale>
          <a:sx n="75" d="100"/>
          <a:sy n="75" d="100"/>
        </p:scale>
        <p:origin x="3600" y="472"/>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1/30/25</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descr="A screenshot of a document&#10;&#10;AI-generated content may be incorrect.">
            <a:extLst>
              <a:ext uri="{FF2B5EF4-FFF2-40B4-BE49-F238E27FC236}">
                <a16:creationId xmlns:a16="http://schemas.microsoft.com/office/drawing/2014/main" id="{2BC0A47F-8A89-DD3B-E59F-DF0B6AA4EBC6}"/>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5" name="TextBox 4">
            <a:extLst>
              <a:ext uri="{FF2B5EF4-FFF2-40B4-BE49-F238E27FC236}">
                <a16:creationId xmlns:a16="http://schemas.microsoft.com/office/drawing/2014/main" id="{38D5E2AC-8C49-C778-D3EF-C60118494D39}"/>
              </a:ext>
            </a:extLst>
          </p:cNvPr>
          <p:cNvSpPr txBox="1"/>
          <p:nvPr userDrawn="1"/>
        </p:nvSpPr>
        <p:spPr>
          <a:xfrm>
            <a:off x="418455" y="8714952"/>
            <a:ext cx="5889356" cy="1033488"/>
          </a:xfrm>
          <a:prstGeom prst="rect">
            <a:avLst/>
          </a:prstGeom>
          <a:noFill/>
        </p:spPr>
        <p:txBody>
          <a:bodyPr wrap="square" rtlCol="0">
            <a:spAutoFit/>
          </a:bodyPr>
          <a:lstStyle/>
          <a:p>
            <a:pPr>
              <a:lnSpc>
                <a:spcPct val="114000"/>
              </a:lnSpc>
            </a:pPr>
            <a:r>
              <a:rPr lang="en-US" sz="600" b="1" dirty="0">
                <a:solidFill>
                  <a:srgbClr val="454548"/>
                </a:solidFill>
                <a:latin typeface="Open Sans" pitchFamily="2" charset="0"/>
                <a:ea typeface="Open Sans" pitchFamily="2" charset="0"/>
                <a:cs typeface="Open Sans" pitchFamily="2" charset="0"/>
              </a:rPr>
              <a:t>Coverage territories</a:t>
            </a:r>
          </a:p>
          <a:p>
            <a:pPr>
              <a:lnSpc>
                <a:spcPct val="114000"/>
              </a:lnSpc>
            </a:pPr>
            <a:r>
              <a:rPr lang="en-US" sz="600" dirty="0">
                <a:solidFill>
                  <a:srgbClr val="454548"/>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a:t>
            </a:r>
          </a:p>
          <a:p>
            <a:pPr>
              <a:lnSpc>
                <a:spcPct val="114000"/>
              </a:lnSpc>
            </a:pPr>
            <a:r>
              <a:rPr lang="en-US" sz="600" dirty="0">
                <a:solidFill>
                  <a:srgbClr val="454548"/>
                </a:solidFill>
                <a:latin typeface="Open Sans" pitchFamily="2" charset="0"/>
                <a:ea typeface="Open Sans" pitchFamily="2" charset="0"/>
                <a:cs typeface="Open Sans" pitchFamily="2" charset="0"/>
              </a:rPr>
              <a:t>4: Worldwide coverage to include any region with the exclusion of Antarctica and not prohibited by U.S. law or U.S. travel advisories</a:t>
            </a:r>
          </a:p>
          <a:p>
            <a:pPr>
              <a:lnSpc>
                <a:spcPct val="114000"/>
              </a:lnSpc>
            </a:pP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b="1" dirty="0">
                <a:solidFill>
                  <a:srgbClr val="454548"/>
                </a:solidFill>
                <a:latin typeface="Open Sans" pitchFamily="2" charset="0"/>
                <a:ea typeface="Open Sans" pitchFamily="2" charset="0"/>
                <a:cs typeface="Open Sans" pitchFamily="2" charset="0"/>
              </a:rPr>
              <a:t>Disclaimer</a:t>
            </a: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dirty="0">
                <a:solidFill>
                  <a:srgbClr val="454548"/>
                </a:solidFill>
                <a:latin typeface="Open Sans" pitchFamily="2" charset="0"/>
                <a:ea typeface="Open Sans" pitchFamily="2" charset="0"/>
                <a:cs typeface="Open Sans" pitchFamily="2" charset="0"/>
              </a:rPr>
              <a:t>This material is for informational purposes only and does not provide any coverage. The benefits listed, and the descriptions thereof, do not guarantee coverage and do not represent the full terms and conditions applicable for usage and may only be offered in some memberships or policies. Premiums, benefits, and coverage vary depending on the plan selected. For a complete list of benefits, premiums, terms, conditions, and restrictions, please refer to the applicable member services agreement or policy for your state. For additional information and disclosures about MASA plans, visit: https://</a:t>
            </a:r>
            <a:r>
              <a:rPr lang="en-US" sz="600" dirty="0" err="1">
                <a:solidFill>
                  <a:srgbClr val="454548"/>
                </a:solidFill>
                <a:latin typeface="Open Sans" pitchFamily="2" charset="0"/>
                <a:ea typeface="Open Sans" pitchFamily="2" charset="0"/>
                <a:cs typeface="Open Sans" pitchFamily="2" charset="0"/>
              </a:rPr>
              <a:t>info.masaglobal.com</a:t>
            </a:r>
            <a:r>
              <a:rPr lang="en-US" sz="600" dirty="0">
                <a:solidFill>
                  <a:srgbClr val="454548"/>
                </a:solidFill>
                <a:latin typeface="Open Sans" pitchFamily="2" charset="0"/>
                <a:ea typeface="Open Sans" pitchFamily="2" charset="0"/>
                <a:cs typeface="Open Sans" pitchFamily="2" charset="0"/>
              </a:rPr>
              <a:t>/disclaimers</a:t>
            </a:r>
          </a:p>
        </p:txBody>
      </p:sp>
    </p:spTree>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1/30/25</a:t>
            </a:fld>
            <a:endParaRPr lang="en-US" dirty="0"/>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71415B7-5D59-9FD0-E036-2062A9280B72}"/>
              </a:ext>
            </a:extLst>
          </p:cNvPr>
          <p:cNvGraphicFramePr>
            <a:graphicFrameLocks noGrp="1"/>
          </p:cNvGraphicFramePr>
          <p:nvPr>
            <p:extLst>
              <p:ext uri="{D42A27DB-BD31-4B8C-83A1-F6EECF244321}">
                <p14:modId xmlns:p14="http://schemas.microsoft.com/office/powerpoint/2010/main" val="4028639333"/>
              </p:ext>
            </p:extLst>
          </p:nvPr>
        </p:nvGraphicFramePr>
        <p:xfrm>
          <a:off x="445995" y="2255520"/>
          <a:ext cx="6858000" cy="6144768"/>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463931578"/>
                    </a:ext>
                  </a:extLst>
                </a:gridCol>
                <a:gridCol w="731520">
                  <a:extLst>
                    <a:ext uri="{9D8B030D-6E8A-4147-A177-3AD203B41FA5}">
                      <a16:colId xmlns:a16="http://schemas.microsoft.com/office/drawing/2014/main" val="617857949"/>
                    </a:ext>
                  </a:extLst>
                </a:gridCol>
                <a:gridCol w="731520">
                  <a:extLst>
                    <a:ext uri="{9D8B030D-6E8A-4147-A177-3AD203B41FA5}">
                      <a16:colId xmlns:a16="http://schemas.microsoft.com/office/drawing/2014/main" val="3835174812"/>
                    </a:ext>
                  </a:extLst>
                </a:gridCol>
                <a:gridCol w="731520">
                  <a:extLst>
                    <a:ext uri="{9D8B030D-6E8A-4147-A177-3AD203B41FA5}">
                      <a16:colId xmlns:a16="http://schemas.microsoft.com/office/drawing/2014/main" val="1783301157"/>
                    </a:ext>
                  </a:extLst>
                </a:gridCol>
                <a:gridCol w="731520">
                  <a:extLst>
                    <a:ext uri="{9D8B030D-6E8A-4147-A177-3AD203B41FA5}">
                      <a16:colId xmlns:a16="http://schemas.microsoft.com/office/drawing/2014/main" val="4138530766"/>
                    </a:ext>
                  </a:extLst>
                </a:gridCol>
                <a:gridCol w="731520">
                  <a:extLst>
                    <a:ext uri="{9D8B030D-6E8A-4147-A177-3AD203B41FA5}">
                      <a16:colId xmlns:a16="http://schemas.microsoft.com/office/drawing/2014/main" val="1010597147"/>
                    </a:ext>
                  </a:extLst>
                </a:gridCol>
              </a:tblGrid>
              <a:tr h="384048">
                <a:tc>
                  <a:txBody>
                    <a:bodyPr/>
                    <a:lstStyle/>
                    <a:p>
                      <a:pPr algn="l"/>
                      <a:endParaRPr lang="en-US" sz="800" dirty="0">
                        <a:solidFill>
                          <a:schemeClr val="tx1"/>
                        </a:solidFill>
                        <a:latin typeface="Poppins" pitchFamily="2" charset="77"/>
                        <a:cs typeface="Poppins" pitchFamily="2" charset="77"/>
                      </a:endParaRPr>
                    </a:p>
                  </a:txBody>
                  <a:tcPr anchor="ctr">
                    <a:solidFill>
                      <a:schemeClr val="bg2"/>
                    </a:solidFill>
                  </a:tcPr>
                </a:tc>
                <a:tc>
                  <a:txBody>
                    <a:bodyPr/>
                    <a:lstStyle/>
                    <a:p>
                      <a:pPr algn="l" fontAlgn="ctr"/>
                      <a:r>
                        <a:rPr lang="en-US" sz="800" b="1" i="0" u="none" strike="noStrike" dirty="0">
                          <a:solidFill>
                            <a:schemeClr val="tx1"/>
                          </a:solidFill>
                          <a:effectLst/>
                          <a:latin typeface="Poppins" pitchFamily="2" charset="77"/>
                          <a:cs typeface="Poppins" pitchFamily="2" charset="77"/>
                        </a:rPr>
                        <a:t>Essentials</a:t>
                      </a:r>
                    </a:p>
                  </a:txBody>
                  <a:tcPr anchor="ctr">
                    <a:solidFill>
                      <a:schemeClr val="bg2"/>
                    </a:solidFill>
                  </a:tcPr>
                </a:tc>
                <a:tc>
                  <a:txBody>
                    <a:bodyPr/>
                    <a:lstStyle/>
                    <a:p>
                      <a:pPr algn="l" fontAlgn="ctr"/>
                      <a:r>
                        <a:rPr lang="en-US" sz="800" b="1" i="0" u="none" strike="noStrike" dirty="0">
                          <a:solidFill>
                            <a:schemeClr val="tx1"/>
                          </a:solidFill>
                          <a:effectLst/>
                          <a:latin typeface="Poppins" pitchFamily="2" charset="77"/>
                          <a:cs typeface="Poppins" pitchFamily="2" charset="77"/>
                        </a:rPr>
                        <a:t>Emergent Plus</a:t>
                      </a:r>
                    </a:p>
                  </a:txBody>
                  <a:tcPr anchor="ctr">
                    <a:solidFill>
                      <a:schemeClr val="bg2"/>
                    </a:solidFill>
                  </a:tcPr>
                </a:tc>
                <a:tc>
                  <a:txBody>
                    <a:bodyPr/>
                    <a:lstStyle/>
                    <a:p>
                      <a:pPr algn="l" fontAlgn="ctr"/>
                      <a:r>
                        <a:rPr lang="en-US" sz="800" b="1" i="0" u="none" strike="noStrike">
                          <a:solidFill>
                            <a:schemeClr val="tx1"/>
                          </a:solidFill>
                          <a:effectLst/>
                          <a:latin typeface="Poppins" pitchFamily="2" charset="77"/>
                          <a:cs typeface="Poppins" pitchFamily="2" charset="77"/>
                        </a:rPr>
                        <a:t>Emergent Premier</a:t>
                      </a:r>
                    </a:p>
                  </a:txBody>
                  <a:tcPr anchor="ctr">
                    <a:solidFill>
                      <a:schemeClr val="bg2"/>
                    </a:solidFill>
                  </a:tcPr>
                </a:tc>
                <a:tc>
                  <a:txBody>
                    <a:bodyPr/>
                    <a:lstStyle/>
                    <a:p>
                      <a:pPr algn="l" fontAlgn="ctr"/>
                      <a:r>
                        <a:rPr lang="en-US" sz="800" b="1" i="0" u="none" strike="noStrike">
                          <a:solidFill>
                            <a:schemeClr val="tx1"/>
                          </a:solidFill>
                          <a:effectLst/>
                          <a:latin typeface="Poppins" pitchFamily="2" charset="77"/>
                          <a:cs typeface="Poppins" pitchFamily="2" charset="77"/>
                        </a:rPr>
                        <a:t>Platinum</a:t>
                      </a:r>
                    </a:p>
                  </a:txBody>
                  <a:tcPr anchor="ctr">
                    <a:solidFill>
                      <a:schemeClr val="bg2"/>
                    </a:solidFill>
                  </a:tcPr>
                </a:tc>
                <a:tc>
                  <a:txBody>
                    <a:bodyPr/>
                    <a:lstStyle/>
                    <a:p>
                      <a:pPr algn="l" fontAlgn="t"/>
                      <a:r>
                        <a:rPr lang="en-US" sz="800" b="1" i="0" u="none" strike="noStrike" dirty="0">
                          <a:solidFill>
                            <a:schemeClr val="tx1"/>
                          </a:solidFill>
                          <a:effectLst/>
                          <a:latin typeface="Poppins" pitchFamily="2" charset="77"/>
                          <a:cs typeface="Poppins" pitchFamily="2" charset="77"/>
                        </a:rPr>
                        <a:t>Family+ add-on </a:t>
                      </a:r>
                    </a:p>
                  </a:txBody>
                  <a:tcPr anchor="ctr">
                    <a:solidFill>
                      <a:schemeClr val="bg2"/>
                    </a:solidFill>
                  </a:tcPr>
                </a:tc>
                <a:extLst>
                  <a:ext uri="{0D108BD9-81ED-4DB2-BD59-A6C34878D82A}">
                    <a16:rowId xmlns:a16="http://schemas.microsoft.com/office/drawing/2014/main" val="937156973"/>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Emergency Ground Ambulance Coverage</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extLst>
                  <a:ext uri="{0D108BD9-81ED-4DB2-BD59-A6C34878D82A}">
                    <a16:rowId xmlns:a16="http://schemas.microsoft.com/office/drawing/2014/main" val="2003876479"/>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Emergency Air Ambulance Coverage</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extLst>
                  <a:ext uri="{0D108BD9-81ED-4DB2-BD59-A6C34878D82A}">
                    <a16:rowId xmlns:a16="http://schemas.microsoft.com/office/drawing/2014/main" val="2031170236"/>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Hospital to Hospital Ambulance Coverage</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extLst>
                  <a:ext uri="{0D108BD9-81ED-4DB2-BD59-A6C34878D82A}">
                    <a16:rowId xmlns:a16="http://schemas.microsoft.com/office/drawing/2014/main" val="3437938605"/>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Repatriation Near Home Coverage</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bg2">
                        <a:alpha val="5000"/>
                      </a:schemeClr>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4</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1061391966"/>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Minor Return Transportation Coverage</a:t>
                      </a:r>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tx1"/>
                    </a:solidFill>
                  </a:tcPr>
                </a:tc>
                <a:tc>
                  <a:txBody>
                    <a:bodyPr/>
                    <a:lstStyle/>
                    <a:p>
                      <a:endParaRPr lang="en-US" sz="800" baseline="30000" dirty="0">
                        <a:latin typeface="Poppins" pitchFamily="2" charset="77"/>
                        <a:cs typeface="Poppins" pitchFamily="2" charset="77"/>
                      </a:endParaRPr>
                    </a:p>
                  </a:txBody>
                  <a:tcPr anchor="ctr">
                    <a:solidFill>
                      <a:schemeClr val="tx1"/>
                    </a:solidFill>
                  </a:tcPr>
                </a:tc>
                <a:extLst>
                  <a:ext uri="{0D108BD9-81ED-4DB2-BD59-A6C34878D82A}">
                    <a16:rowId xmlns:a16="http://schemas.microsoft.com/office/drawing/2014/main" val="3309102074"/>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Pet Return Transportation Coverage</a:t>
                      </a:r>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val="3117632133"/>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Post Admission Continued Care Transportation Coverage</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dirty="0"/>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extLst>
                  <a:ext uri="{0D108BD9-81ED-4DB2-BD59-A6C34878D82A}">
                    <a16:rowId xmlns:a16="http://schemas.microsoft.com/office/drawing/2014/main" val="123230550"/>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Sick While Away From Home Expense Protection</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4</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3941727503"/>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Patient Return Transportation Coverage</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4</a:t>
                      </a:r>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1010010221"/>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Companion Emergency Transportation Coverage</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1942163356"/>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Hospital Visitor Transportation Coverage</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506655735"/>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Mortal Remains Transportation Coverage</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4</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3301384044"/>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Vehicle &amp; RV Return Coverage</a:t>
                      </a:r>
                    </a:p>
                  </a:txBody>
                  <a:tcPr anchor="ctr">
                    <a:solidFill>
                      <a:schemeClr val="tx1"/>
                    </a:solidFill>
                  </a:tcPr>
                </a:tc>
                <a:tc>
                  <a:txBody>
                    <a:bodyPr/>
                    <a:lstStyle/>
                    <a:p>
                      <a:endParaRPr lang="en-US" sz="800"/>
                    </a:p>
                  </a:txBody>
                  <a:tcPr anchor="ctr">
                    <a:solidFill>
                      <a:schemeClr val="tx1"/>
                    </a:solidFill>
                  </a:tcPr>
                </a:tc>
                <a:tc>
                  <a:txBody>
                    <a:bodyPr/>
                    <a:lstStyle/>
                    <a:p>
                      <a:endParaRPr lang="en-US" sz="800"/>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860495178"/>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Organ Retrieval Transportation Coverage</a:t>
                      </a:r>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1357928309"/>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Organ Recipient Transportation Coverage</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a:p>
                  </a:txBody>
                  <a:tcPr anchor="ctr">
                    <a:solidFill>
                      <a:schemeClr val="tx1"/>
                    </a:solidFill>
                  </a:tcPr>
                </a:tc>
                <a:tc>
                  <a:txBody>
                    <a:bodyPr/>
                    <a:lstStyle/>
                    <a:p>
                      <a:endParaRPr lang="en-US" sz="800"/>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2450401088"/>
                  </a:ext>
                </a:extLst>
              </a:tr>
            </a:tbl>
          </a:graphicData>
        </a:graphic>
      </p:graphicFrame>
    </p:spTree>
    <p:extLst>
      <p:ext uri="{BB962C8B-B14F-4D97-AF65-F5344CB8AC3E}">
        <p14:creationId xmlns:p14="http://schemas.microsoft.com/office/powerpoint/2010/main" val="34852810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3214</TotalTime>
  <Words>140</Words>
  <Application>Microsoft Macintosh PowerPoint</Application>
  <PresentationFormat>Custom</PresentationFormat>
  <Paragraphs>52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Open Sans</vt:lpstr>
      <vt:lpstr>Poppins</vt:lpstr>
      <vt:lpstr>Webdings</vt:lpstr>
      <vt:lpstr>MASA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Griffin Croft</cp:lastModifiedBy>
  <cp:revision>35</cp:revision>
  <dcterms:created xsi:type="dcterms:W3CDTF">2024-03-14T18:51:59Z</dcterms:created>
  <dcterms:modified xsi:type="dcterms:W3CDTF">2025-01-30T21:24:11Z</dcterms:modified>
</cp:coreProperties>
</file>