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handoutMasterIdLst>
    <p:handoutMasterId r:id="rId3"/>
  </p:handoutMasterIdLst>
  <p:sldIdLst>
    <p:sldId id="257" r:id="rId2"/>
  </p:sldIdLst>
  <p:sldSz cx="7772400" cy="10058400"/>
  <p:notesSz cx="6858000" cy="9144000"/>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54548"/>
    <a:srgbClr val="FFFFFF"/>
    <a:srgbClr val="000000"/>
    <a:srgbClr val="D3C9E0"/>
    <a:srgbClr val="A996C5"/>
    <a:srgbClr val="E64B38"/>
    <a:srgbClr val="7F65A9"/>
    <a:srgbClr val="2308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53"/>
    <p:restoredTop sz="94676"/>
  </p:normalViewPr>
  <p:slideViewPr>
    <p:cSldViewPr snapToGrid="0">
      <p:cViewPr varScale="1">
        <p:scale>
          <a:sx n="80" d="100"/>
          <a:sy n="80" d="100"/>
        </p:scale>
        <p:origin x="4920" y="488"/>
      </p:cViewPr>
      <p:guideLst/>
    </p:cSldViewPr>
  </p:slideViewPr>
  <p:notesTextViewPr>
    <p:cViewPr>
      <p:scale>
        <a:sx n="1" d="1"/>
        <a:sy n="1" d="1"/>
      </p:scale>
      <p:origin x="0" y="0"/>
    </p:cViewPr>
  </p:notesTextViewPr>
  <p:notesViewPr>
    <p:cSldViewPr snapToGrid="0">
      <p:cViewPr varScale="1">
        <p:scale>
          <a:sx n="105" d="100"/>
          <a:sy n="105" d="100"/>
        </p:scale>
        <p:origin x="4472" y="184"/>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A0F514-0C8C-504E-84CF-028AEC83F33E}" type="datetimeFigureOut">
              <a:rPr lang="en-US" smtClean="0"/>
              <a:t>1/30/25</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descr="A screenshot of a document&#10;&#10;AI-generated content may be incorrect.">
            <a:extLst>
              <a:ext uri="{FF2B5EF4-FFF2-40B4-BE49-F238E27FC236}">
                <a16:creationId xmlns:a16="http://schemas.microsoft.com/office/drawing/2014/main" id="{2BC0A47F-8A89-DD3B-E59F-DF0B6AA4EBC6}"/>
              </a:ext>
            </a:extLst>
          </p:cNvPr>
          <p:cNvPicPr>
            <a:picLocks noChangeAspect="1"/>
          </p:cNvPicPr>
          <p:nvPr userDrawn="1"/>
        </p:nvPicPr>
        <p:blipFill>
          <a:blip r:embed="rId2"/>
          <a:stretch>
            <a:fillRect/>
          </a:stretch>
        </p:blipFill>
        <p:spPr>
          <a:xfrm>
            <a:off x="0" y="0"/>
            <a:ext cx="7772400" cy="10058400"/>
          </a:xfrm>
          <a:prstGeom prst="rect">
            <a:avLst/>
          </a:prstGeom>
        </p:spPr>
      </p:pic>
      <p:sp>
        <p:nvSpPr>
          <p:cNvPr id="6" name="TextBox 5">
            <a:extLst>
              <a:ext uri="{FF2B5EF4-FFF2-40B4-BE49-F238E27FC236}">
                <a16:creationId xmlns:a16="http://schemas.microsoft.com/office/drawing/2014/main" id="{743E932A-A9F8-17A7-E5EC-60D6BE0B1336}"/>
              </a:ext>
            </a:extLst>
          </p:cNvPr>
          <p:cNvSpPr txBox="1"/>
          <p:nvPr userDrawn="1"/>
        </p:nvSpPr>
        <p:spPr>
          <a:xfrm>
            <a:off x="418455" y="8820237"/>
            <a:ext cx="5889356" cy="928203"/>
          </a:xfrm>
          <a:prstGeom prst="rect">
            <a:avLst/>
          </a:prstGeom>
          <a:noFill/>
        </p:spPr>
        <p:txBody>
          <a:bodyPr wrap="square" rtlCol="0">
            <a:spAutoFit/>
          </a:bodyPr>
          <a:lstStyle/>
          <a:p>
            <a:pPr>
              <a:lnSpc>
                <a:spcPct val="114000"/>
              </a:lnSpc>
            </a:pPr>
            <a:r>
              <a:rPr lang="en-US" sz="600" b="1" dirty="0">
                <a:solidFill>
                  <a:srgbClr val="454548"/>
                </a:solidFill>
                <a:latin typeface="Open Sans" pitchFamily="2" charset="0"/>
                <a:ea typeface="Open Sans" pitchFamily="2" charset="0"/>
                <a:cs typeface="Open Sans" pitchFamily="2" charset="0"/>
              </a:rPr>
              <a:t>Coverage territories</a:t>
            </a:r>
          </a:p>
          <a:p>
            <a:pPr>
              <a:lnSpc>
                <a:spcPct val="114000"/>
              </a:lnSpc>
            </a:pPr>
            <a:r>
              <a:rPr lang="en-US" sz="600" dirty="0">
                <a:solidFill>
                  <a:srgbClr val="454548"/>
                </a:solidFill>
                <a:latin typeface="Open Sans" pitchFamily="2" charset="0"/>
                <a:ea typeface="Open Sans" pitchFamily="2" charset="0"/>
                <a:cs typeface="Open Sans" pitchFamily="2" charset="0"/>
              </a:rPr>
              <a:t>1: United States and Canada</a:t>
            </a:r>
          </a:p>
          <a:p>
            <a:pPr>
              <a:lnSpc>
                <a:spcPct val="114000"/>
              </a:lnSpc>
            </a:pPr>
            <a:endParaRPr lang="en-US" sz="600" dirty="0">
              <a:solidFill>
                <a:srgbClr val="454548"/>
              </a:solidFill>
              <a:latin typeface="Open Sans" pitchFamily="2" charset="0"/>
              <a:ea typeface="Open Sans" pitchFamily="2" charset="0"/>
              <a:cs typeface="Open Sans" pitchFamily="2" charset="0"/>
            </a:endParaRPr>
          </a:p>
          <a:p>
            <a:pPr>
              <a:lnSpc>
                <a:spcPct val="114000"/>
              </a:lnSpc>
            </a:pPr>
            <a:r>
              <a:rPr lang="en-US" sz="600" b="1" dirty="0">
                <a:solidFill>
                  <a:srgbClr val="454548"/>
                </a:solidFill>
                <a:latin typeface="Open Sans" pitchFamily="2" charset="0"/>
                <a:ea typeface="Open Sans" pitchFamily="2" charset="0"/>
                <a:cs typeface="Open Sans" pitchFamily="2" charset="0"/>
              </a:rPr>
              <a:t>Disclaimer</a:t>
            </a:r>
            <a:endParaRPr lang="en-US" sz="600" dirty="0">
              <a:solidFill>
                <a:srgbClr val="454548"/>
              </a:solidFill>
              <a:latin typeface="Open Sans" pitchFamily="2" charset="0"/>
              <a:ea typeface="Open Sans" pitchFamily="2" charset="0"/>
              <a:cs typeface="Open Sans" pitchFamily="2" charset="0"/>
            </a:endParaRPr>
          </a:p>
          <a:p>
            <a:pPr>
              <a:lnSpc>
                <a:spcPct val="114000"/>
              </a:lnSpc>
            </a:pPr>
            <a:r>
              <a:rPr lang="en-US" sz="600" dirty="0">
                <a:solidFill>
                  <a:srgbClr val="454548"/>
                </a:solidFill>
                <a:latin typeface="Open Sans" pitchFamily="2" charset="0"/>
                <a:ea typeface="Open Sans" pitchFamily="2" charset="0"/>
                <a:cs typeface="Open Sans" pitchFamily="2" charset="0"/>
              </a:rPr>
              <a:t>This material is for informational purposes only and does not provide any coverage. The benefits listed, and the descriptions thereof, do not guarantee coverage and do not represent the full terms and conditions applicable for usage and may only be offered in some memberships or policies. Premiums, benefits, and coverage vary depending on the plan selected. For a complete list of benefits, premiums, terms, conditions, and restrictions, please refer to the applicable member services agreement or policy for your state. For additional information and disclosures about MASA plans, visit: https://</a:t>
            </a:r>
            <a:r>
              <a:rPr lang="en-US" sz="600" dirty="0" err="1">
                <a:solidFill>
                  <a:srgbClr val="454548"/>
                </a:solidFill>
                <a:latin typeface="Open Sans" pitchFamily="2" charset="0"/>
                <a:ea typeface="Open Sans" pitchFamily="2" charset="0"/>
                <a:cs typeface="Open Sans" pitchFamily="2" charset="0"/>
              </a:rPr>
              <a:t>info.masaglobal.com</a:t>
            </a:r>
            <a:r>
              <a:rPr lang="en-US" sz="600" dirty="0">
                <a:solidFill>
                  <a:srgbClr val="454548"/>
                </a:solidFill>
                <a:latin typeface="Open Sans" pitchFamily="2" charset="0"/>
                <a:ea typeface="Open Sans" pitchFamily="2" charset="0"/>
                <a:cs typeface="Open Sans" pitchFamily="2" charset="0"/>
              </a:rPr>
              <a:t>/disclaimers</a:t>
            </a:r>
          </a:p>
        </p:txBody>
      </p:sp>
    </p:spTree>
    <p:extLst>
      <p:ext uri="{BB962C8B-B14F-4D97-AF65-F5344CB8AC3E}">
        <p14:creationId xmlns:p14="http://schemas.microsoft.com/office/powerpoint/2010/main" val="191255556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1/30/25</a:t>
            </a:fld>
            <a:endParaRPr lang="en-US" dirty="0"/>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699" r:id="rId1"/>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71415B7-5D59-9FD0-E036-2062A9280B72}"/>
              </a:ext>
            </a:extLst>
          </p:cNvPr>
          <p:cNvGraphicFramePr>
            <a:graphicFrameLocks noGrp="1"/>
          </p:cNvGraphicFramePr>
          <p:nvPr>
            <p:extLst>
              <p:ext uri="{D42A27DB-BD31-4B8C-83A1-F6EECF244321}">
                <p14:modId xmlns:p14="http://schemas.microsoft.com/office/powerpoint/2010/main" val="1097016767"/>
              </p:ext>
            </p:extLst>
          </p:nvPr>
        </p:nvGraphicFramePr>
        <p:xfrm>
          <a:off x="445995" y="2255520"/>
          <a:ext cx="6858000" cy="1920240"/>
        </p:xfrm>
        <a:graphic>
          <a:graphicData uri="http://schemas.openxmlformats.org/drawingml/2006/table">
            <a:tbl>
              <a:tblPr firstRow="1" bandRow="1">
                <a:tableStyleId>{5C22544A-7EE6-4342-B048-85BDC9FD1C3A}</a:tableStyleId>
              </a:tblPr>
              <a:tblGrid>
                <a:gridCol w="3290991">
                  <a:extLst>
                    <a:ext uri="{9D8B030D-6E8A-4147-A177-3AD203B41FA5}">
                      <a16:colId xmlns:a16="http://schemas.microsoft.com/office/drawing/2014/main" val="463931578"/>
                    </a:ext>
                  </a:extLst>
                </a:gridCol>
                <a:gridCol w="1189003">
                  <a:extLst>
                    <a:ext uri="{9D8B030D-6E8A-4147-A177-3AD203B41FA5}">
                      <a16:colId xmlns:a16="http://schemas.microsoft.com/office/drawing/2014/main" val="617857949"/>
                    </a:ext>
                  </a:extLst>
                </a:gridCol>
                <a:gridCol w="1189003">
                  <a:extLst>
                    <a:ext uri="{9D8B030D-6E8A-4147-A177-3AD203B41FA5}">
                      <a16:colId xmlns:a16="http://schemas.microsoft.com/office/drawing/2014/main" val="3835174812"/>
                    </a:ext>
                  </a:extLst>
                </a:gridCol>
                <a:gridCol w="1189003">
                  <a:extLst>
                    <a:ext uri="{9D8B030D-6E8A-4147-A177-3AD203B41FA5}">
                      <a16:colId xmlns:a16="http://schemas.microsoft.com/office/drawing/2014/main" val="1783301157"/>
                    </a:ext>
                  </a:extLst>
                </a:gridCol>
              </a:tblGrid>
              <a:tr h="384048">
                <a:tc>
                  <a:txBody>
                    <a:bodyPr/>
                    <a:lstStyle/>
                    <a:p>
                      <a:pPr algn="l"/>
                      <a:endParaRPr lang="en-US" sz="800" dirty="0">
                        <a:solidFill>
                          <a:schemeClr val="tx1"/>
                        </a:solidFill>
                        <a:latin typeface="Poppins" pitchFamily="2" charset="77"/>
                        <a:cs typeface="Poppins" pitchFamily="2" charset="77"/>
                      </a:endParaRPr>
                    </a:p>
                  </a:txBody>
                  <a:tcPr anchor="ctr">
                    <a:solidFill>
                      <a:schemeClr val="bg2"/>
                    </a:solidFill>
                  </a:tcPr>
                </a:tc>
                <a:tc>
                  <a:txBody>
                    <a:bodyPr/>
                    <a:lstStyle/>
                    <a:p>
                      <a:pPr algn="l" fontAlgn="t"/>
                      <a:r>
                        <a:rPr lang="en-US" sz="800" b="1" i="0" u="none" strike="noStrike" dirty="0">
                          <a:solidFill>
                            <a:schemeClr val="tx1"/>
                          </a:solidFill>
                          <a:effectLst/>
                          <a:latin typeface="Poppins" pitchFamily="2" charset="77"/>
                          <a:cs typeface="Poppins" pitchFamily="2" charset="77"/>
                        </a:rPr>
                        <a:t>Emergent Gold</a:t>
                      </a:r>
                    </a:p>
                  </a:txBody>
                  <a:tcPr anchor="ctr">
                    <a:solidFill>
                      <a:schemeClr val="bg2"/>
                    </a:solidFill>
                  </a:tcPr>
                </a:tc>
                <a:tc>
                  <a:txBody>
                    <a:bodyPr/>
                    <a:lstStyle/>
                    <a:p>
                      <a:pPr algn="l" fontAlgn="t"/>
                      <a:r>
                        <a:rPr lang="en-US" sz="800" b="1" i="0" u="none" strike="noStrike" dirty="0">
                          <a:solidFill>
                            <a:schemeClr val="tx1"/>
                          </a:solidFill>
                          <a:effectLst/>
                          <a:latin typeface="Poppins" pitchFamily="2" charset="77"/>
                          <a:cs typeface="Poppins" pitchFamily="2" charset="77"/>
                        </a:rPr>
                        <a:t>Indemnity Gold</a:t>
                      </a:r>
                    </a:p>
                  </a:txBody>
                  <a:tcPr anchor="ctr">
                    <a:solidFill>
                      <a:schemeClr val="bg2"/>
                    </a:solidFill>
                  </a:tcPr>
                </a:tc>
                <a:tc>
                  <a:txBody>
                    <a:bodyPr/>
                    <a:lstStyle/>
                    <a:p>
                      <a:pPr algn="l" fontAlgn="t"/>
                      <a:r>
                        <a:rPr lang="en-US" sz="800" b="1" i="0" u="none" strike="noStrike" dirty="0">
                          <a:solidFill>
                            <a:schemeClr val="tx1"/>
                          </a:solidFill>
                          <a:effectLst/>
                          <a:latin typeface="Poppins" pitchFamily="2" charset="77"/>
                          <a:cs typeface="Poppins" pitchFamily="2" charset="77"/>
                        </a:rPr>
                        <a:t>Indemnity Plus</a:t>
                      </a:r>
                    </a:p>
                  </a:txBody>
                  <a:tcPr anchor="ctr">
                    <a:solidFill>
                      <a:schemeClr val="bg2"/>
                    </a:solidFill>
                  </a:tcPr>
                </a:tc>
                <a:extLst>
                  <a:ext uri="{0D108BD9-81ED-4DB2-BD59-A6C34878D82A}">
                    <a16:rowId xmlns:a16="http://schemas.microsoft.com/office/drawing/2014/main" val="937156973"/>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Emergency Ground Ambulance Coverage</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1</a:t>
                      </a:r>
                    </a:p>
                  </a:txBody>
                  <a:tcPr anchor="ctr">
                    <a:solidFill>
                      <a:schemeClr val="tx1"/>
                    </a:solidFill>
                  </a:tcPr>
                </a:tc>
                <a:tc>
                  <a:txBody>
                    <a:bodyPr/>
                    <a:lstStyle/>
                    <a:p>
                      <a:endParaRPr lang="en-US" sz="800" dirty="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b="1" i="0" u="none" strike="noStrike" dirty="0">
                          <a:solidFill>
                            <a:schemeClr val="bg1"/>
                          </a:solidFill>
                          <a:effectLst/>
                          <a:latin typeface="Poppins" pitchFamily="2" charset="77"/>
                          <a:cs typeface="Poppins" pitchFamily="2" charset="77"/>
                        </a:rPr>
                        <a:t>$250 indemnity</a:t>
                      </a:r>
                      <a:r>
                        <a:rPr lang="en-US" sz="800" b="0" i="0" u="none" strike="noStrike" baseline="30000" dirty="0">
                          <a:solidFill>
                            <a:schemeClr val="bg1"/>
                          </a:solidFill>
                          <a:effectLst/>
                          <a:latin typeface="Poppins" pitchFamily="2" charset="77"/>
                          <a:cs typeface="Poppins" pitchFamily="2" charset="77"/>
                        </a:rPr>
                        <a:t>1</a:t>
                      </a:r>
                    </a:p>
                  </a:txBody>
                  <a:tcPr anchor="ctr">
                    <a:solidFill>
                      <a:schemeClr val="tx1"/>
                    </a:solidFill>
                  </a:tcPr>
                </a:tc>
                <a:extLst>
                  <a:ext uri="{0D108BD9-81ED-4DB2-BD59-A6C34878D82A}">
                    <a16:rowId xmlns:a16="http://schemas.microsoft.com/office/drawing/2014/main" val="2003876479"/>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Emergency Air Ambulance Coverage</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b="1" i="0" u="none" strike="noStrike" dirty="0">
                          <a:solidFill>
                            <a:schemeClr val="bg1"/>
                          </a:solidFill>
                          <a:effectLst/>
                          <a:latin typeface="Poppins" pitchFamily="2" charset="77"/>
                          <a:cs typeface="Poppins" pitchFamily="2" charset="77"/>
                        </a:rPr>
                        <a:t>$15,000 indemnity</a:t>
                      </a:r>
                      <a:r>
                        <a:rPr lang="en-US" sz="800" b="0" i="0" u="none" strike="noStrike" baseline="30000" dirty="0">
                          <a:solidFill>
                            <a:schemeClr val="bg1"/>
                          </a:solidFill>
                          <a:effectLst/>
                          <a:latin typeface="Poppins" pitchFamily="2" charset="77"/>
                          <a:cs typeface="Poppins" pitchFamily="2" charset="77"/>
                        </a:rPr>
                        <a:t>1</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b="1" i="0" u="none" strike="noStrike" dirty="0">
                          <a:solidFill>
                            <a:schemeClr val="bg1"/>
                          </a:solidFill>
                          <a:effectLst/>
                          <a:latin typeface="Poppins" pitchFamily="2" charset="77"/>
                          <a:cs typeface="Poppins" pitchFamily="2" charset="77"/>
                        </a:rPr>
                        <a:t>$15,000 indemnity</a:t>
                      </a:r>
                      <a:r>
                        <a:rPr lang="en-US" sz="800" b="0" i="0" u="none" strike="noStrike" baseline="30000" dirty="0">
                          <a:solidFill>
                            <a:schemeClr val="bg1"/>
                          </a:solidFill>
                          <a:effectLst/>
                          <a:latin typeface="Poppins" pitchFamily="2" charset="77"/>
                          <a:cs typeface="Poppins" pitchFamily="2" charset="77"/>
                        </a:rPr>
                        <a:t>1</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b="1" i="0" u="none" strike="noStrike" dirty="0">
                          <a:solidFill>
                            <a:schemeClr val="bg1"/>
                          </a:solidFill>
                          <a:effectLst/>
                          <a:latin typeface="Poppins" pitchFamily="2" charset="77"/>
                          <a:cs typeface="Poppins" pitchFamily="2" charset="77"/>
                        </a:rPr>
                        <a:t>$10,000 indemnity</a:t>
                      </a:r>
                      <a:r>
                        <a:rPr lang="en-US" sz="800" b="0" i="0" u="none" strike="noStrike" baseline="30000" dirty="0">
                          <a:solidFill>
                            <a:schemeClr val="bg1"/>
                          </a:solidFill>
                          <a:effectLst/>
                          <a:latin typeface="Poppins" pitchFamily="2" charset="77"/>
                          <a:cs typeface="Poppins" pitchFamily="2" charset="77"/>
                        </a:rPr>
                        <a:t>1</a:t>
                      </a:r>
                    </a:p>
                  </a:txBody>
                  <a:tcPr anchor="ctr">
                    <a:solidFill>
                      <a:schemeClr val="bg2">
                        <a:alpha val="5000"/>
                      </a:schemeClr>
                    </a:solidFill>
                  </a:tcPr>
                </a:tc>
                <a:extLst>
                  <a:ext uri="{0D108BD9-81ED-4DB2-BD59-A6C34878D82A}">
                    <a16:rowId xmlns:a16="http://schemas.microsoft.com/office/drawing/2014/main" val="2031170236"/>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Hospital to Hospital Ambulance Coverage</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1</a:t>
                      </a:r>
                    </a:p>
                  </a:txBody>
                  <a:tcPr anchor="ctr">
                    <a:solidFill>
                      <a:schemeClr val="tx1"/>
                    </a:solidFill>
                  </a:tcPr>
                </a:tc>
                <a:tc>
                  <a:txBody>
                    <a:bodyPr/>
                    <a:lstStyle/>
                    <a:p>
                      <a:endParaRPr lang="en-US" sz="800" dirty="0"/>
                    </a:p>
                  </a:txBody>
                  <a:tcPr anchor="ctr">
                    <a:solidFill>
                      <a:schemeClr val="tx1"/>
                    </a:solidFill>
                  </a:tcPr>
                </a:tc>
                <a:tc>
                  <a:txBody>
                    <a:bodyPr/>
                    <a:lstStyle/>
                    <a:p>
                      <a:endParaRPr lang="en-US" sz="800" dirty="0"/>
                    </a:p>
                  </a:txBody>
                  <a:tcPr anchor="ctr">
                    <a:solidFill>
                      <a:schemeClr val="tx1"/>
                    </a:solidFill>
                  </a:tcPr>
                </a:tc>
                <a:extLst>
                  <a:ext uri="{0D108BD9-81ED-4DB2-BD59-A6C34878D82A}">
                    <a16:rowId xmlns:a16="http://schemas.microsoft.com/office/drawing/2014/main" val="3437938605"/>
                  </a:ext>
                </a:extLst>
              </a:tr>
              <a:tr h="384048">
                <a:tc>
                  <a:txBody>
                    <a:bodyPr/>
                    <a:lstStyle/>
                    <a:p>
                      <a:pPr algn="l" fontAlgn="t"/>
                      <a:r>
                        <a:rPr lang="en-US" sz="800" b="1" i="0" u="none" strike="noStrike" dirty="0">
                          <a:solidFill>
                            <a:schemeClr val="bg1"/>
                          </a:solidFill>
                          <a:effectLst/>
                          <a:latin typeface="Poppins" pitchFamily="2" charset="77"/>
                          <a:cs typeface="Poppins" pitchFamily="2" charset="77"/>
                        </a:rPr>
                        <a:t>Repatriation Near Home Coverage</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n-US" sz="800" dirty="0">
                          <a:latin typeface="Webdings" pitchFamily="2" charset="2"/>
                        </a:rPr>
                        <a:t>n </a:t>
                      </a:r>
                      <a:r>
                        <a:rPr lang="en-US" sz="800" baseline="30000" dirty="0">
                          <a:latin typeface="Poppins" pitchFamily="2" charset="77"/>
                          <a:cs typeface="Poppins" pitchFamily="2" charset="77"/>
                        </a:rPr>
                        <a:t>1</a:t>
                      </a:r>
                    </a:p>
                  </a:txBody>
                  <a:tcPr anchor="ctr">
                    <a:solidFill>
                      <a:schemeClr val="bg2">
                        <a:alpha val="5000"/>
                      </a:schemeClr>
                    </a:solidFill>
                  </a:tcPr>
                </a:tc>
                <a:tc>
                  <a:txBody>
                    <a:bodyPr/>
                    <a:lstStyle/>
                    <a:p>
                      <a:endParaRPr lang="en-US" sz="800"/>
                    </a:p>
                  </a:txBody>
                  <a:tcPr anchor="ctr">
                    <a:solidFill>
                      <a:schemeClr val="bg2">
                        <a:alpha val="5000"/>
                      </a:schemeClr>
                    </a:solidFill>
                  </a:tcPr>
                </a:tc>
                <a:tc>
                  <a:txBody>
                    <a:bodyPr/>
                    <a:lstStyle/>
                    <a:p>
                      <a:endParaRPr lang="en-US" sz="800" dirty="0"/>
                    </a:p>
                  </a:txBody>
                  <a:tcPr anchor="ctr">
                    <a:solidFill>
                      <a:schemeClr val="bg2">
                        <a:alpha val="5000"/>
                      </a:schemeClr>
                    </a:solidFill>
                  </a:tcPr>
                </a:tc>
                <a:extLst>
                  <a:ext uri="{0D108BD9-81ED-4DB2-BD59-A6C34878D82A}">
                    <a16:rowId xmlns:a16="http://schemas.microsoft.com/office/drawing/2014/main" val="1061391966"/>
                  </a:ext>
                </a:extLst>
              </a:tr>
            </a:tbl>
          </a:graphicData>
        </a:graphic>
      </p:graphicFrame>
    </p:spTree>
    <p:extLst>
      <p:ext uri="{BB962C8B-B14F-4D97-AF65-F5344CB8AC3E}">
        <p14:creationId xmlns:p14="http://schemas.microsoft.com/office/powerpoint/2010/main" val="348528106"/>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3184</TotalTime>
  <Words>41</Words>
  <Application>Microsoft Macintosh PowerPoint</Application>
  <PresentationFormat>Custom</PresentationFormat>
  <Paragraphs>14</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Aptos Display</vt:lpstr>
      <vt:lpstr>Arial</vt:lpstr>
      <vt:lpstr>Open Sans</vt:lpstr>
      <vt:lpstr>Poppins</vt:lpstr>
      <vt:lpstr>Webdings</vt:lpstr>
      <vt:lpstr>MASA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Griffin Croft</cp:lastModifiedBy>
  <cp:revision>33</cp:revision>
  <dcterms:created xsi:type="dcterms:W3CDTF">2024-03-14T18:51:59Z</dcterms:created>
  <dcterms:modified xsi:type="dcterms:W3CDTF">2025-01-30T21:20:19Z</dcterms:modified>
</cp:coreProperties>
</file>