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6"/>
  </p:notesMasterIdLst>
  <p:handoutMasterIdLst>
    <p:handoutMasterId r:id="rId7"/>
  </p:handoutMasterIdLst>
  <p:sldIdLst>
    <p:sldId id="262" r:id="rId2"/>
    <p:sldId id="258" r:id="rId3"/>
    <p:sldId id="261" r:id="rId4"/>
    <p:sldId id="263" r:id="rId5"/>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5FFD89-4FBB-40AE-9C68-F38CFDEF9273}">
          <p14:sldIdLst>
            <p14:sldId id="262"/>
          </p14:sldIdLst>
        </p14:section>
        <p14:section name="Two page version" id="{341B911A-C491-43F8-AAA6-A696E6DBF332}">
          <p14:sldIdLst>
            <p14:sldId id="258"/>
            <p14:sldId id="261"/>
          </p14:sldIdLst>
        </p14:section>
        <p14:section name="One page version" id="{8165AE70-829A-43E3-A72E-0199C5EA5D33}">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8"/>
    <a:srgbClr val="CEC4CC"/>
    <a:srgbClr val="545456"/>
    <a:srgbClr val="D3C9E0"/>
    <a:srgbClr val="54378D"/>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4CF1C9-D762-4380-A7D6-73A38EDC183A}" v="10" dt="2026-09-14T21:42:40.9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p:restoredTop sz="93446" autoAdjust="0"/>
  </p:normalViewPr>
  <p:slideViewPr>
    <p:cSldViewPr snapToGrid="0">
      <p:cViewPr>
        <p:scale>
          <a:sx n="43" d="100"/>
          <a:sy n="43" d="100"/>
        </p:scale>
        <p:origin x="2438" y="1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1" d="100"/>
          <a:sy n="61" d="100"/>
        </p:scale>
        <p:origin x="2342"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e Yancey" userId="da350038-5415-440d-a3a0-39230d3f8ae8" providerId="ADAL" clId="{FE0FE473-AB6C-4F8A-A7A5-BCAE2A980BC8}"/>
    <pc:docChg chg="custSel modSld">
      <pc:chgData name="Elise Yancey" userId="da350038-5415-440d-a3a0-39230d3f8ae8" providerId="ADAL" clId="{FE0FE473-AB6C-4F8A-A7A5-BCAE2A980BC8}" dt="2026-09-14T21:42:40.942" v="44"/>
      <pc:docMkLst>
        <pc:docMk/>
      </pc:docMkLst>
      <pc:sldChg chg="addSp modSp mod">
        <pc:chgData name="Elise Yancey" userId="da350038-5415-440d-a3a0-39230d3f8ae8" providerId="ADAL" clId="{FE0FE473-AB6C-4F8A-A7A5-BCAE2A980BC8}" dt="2026-09-01T18:44:28.560" v="43" actId="12612"/>
        <pc:sldMkLst>
          <pc:docMk/>
          <pc:sldMk cId="3395868442" sldId="261"/>
        </pc:sldMkLst>
        <pc:spChg chg="add mod">
          <ac:chgData name="Elise Yancey" userId="da350038-5415-440d-a3a0-39230d3f8ae8" providerId="ADAL" clId="{FE0FE473-AB6C-4F8A-A7A5-BCAE2A980BC8}" dt="2026-09-01T18:41:01.211" v="10" actId="1036"/>
          <ac:spMkLst>
            <pc:docMk/>
            <pc:sldMk cId="3395868442" sldId="261"/>
            <ac:spMk id="5" creationId="{65F3B554-B926-7260-9F74-67E3521DB644}"/>
          </ac:spMkLst>
        </pc:spChg>
        <pc:spChg chg="add mod">
          <ac:chgData name="Elise Yancey" userId="da350038-5415-440d-a3a0-39230d3f8ae8" providerId="ADAL" clId="{FE0FE473-AB6C-4F8A-A7A5-BCAE2A980BC8}" dt="2026-09-01T18:41:01.211" v="10" actId="1036"/>
          <ac:spMkLst>
            <pc:docMk/>
            <pc:sldMk cId="3395868442" sldId="261"/>
            <ac:spMk id="7" creationId="{E45078E0-2A19-1AAE-F2DD-29FC4F07D9AD}"/>
          </ac:spMkLst>
        </pc:spChg>
        <pc:graphicFrameChg chg="mod modGraphic">
          <ac:chgData name="Elise Yancey" userId="da350038-5415-440d-a3a0-39230d3f8ae8" providerId="ADAL" clId="{FE0FE473-AB6C-4F8A-A7A5-BCAE2A980BC8}" dt="2026-09-01T18:44:28.560" v="43" actId="12612"/>
          <ac:graphicFrameMkLst>
            <pc:docMk/>
            <pc:sldMk cId="3395868442" sldId="261"/>
            <ac:graphicFrameMk id="3" creationId="{B75EB510-DF38-2F7E-23CE-23B64CCDF9E6}"/>
          </ac:graphicFrameMkLst>
        </pc:graphicFrameChg>
      </pc:sldChg>
      <pc:sldChg chg="modSp mod">
        <pc:chgData name="Elise Yancey" userId="da350038-5415-440d-a3a0-39230d3f8ae8" providerId="ADAL" clId="{FE0FE473-AB6C-4F8A-A7A5-BCAE2A980BC8}" dt="2026-09-14T21:42:40.942" v="44"/>
        <pc:sldMkLst>
          <pc:docMk/>
          <pc:sldMk cId="3900529951" sldId="263"/>
        </pc:sldMkLst>
        <pc:graphicFrameChg chg="mod modGraphic">
          <ac:chgData name="Elise Yancey" userId="da350038-5415-440d-a3a0-39230d3f8ae8" providerId="ADAL" clId="{FE0FE473-AB6C-4F8A-A7A5-BCAE2A980BC8}" dt="2026-09-14T21:42:40.942" v="44"/>
          <ac:graphicFrameMkLst>
            <pc:docMk/>
            <pc:sldMk cId="3900529951" sldId="263"/>
            <ac:graphicFrameMk id="4" creationId="{6E22F140-FACD-F8FF-BD92-0936A43C7EB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9/14/2026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9/14/2026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1</a:t>
            </a:fld>
            <a:endParaRPr lang="en-US"/>
          </a:p>
        </p:txBody>
      </p:sp>
    </p:spTree>
    <p:extLst>
      <p:ext uri="{BB962C8B-B14F-4D97-AF65-F5344CB8AC3E}">
        <p14:creationId xmlns:p14="http://schemas.microsoft.com/office/powerpoint/2010/main" val="399932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206294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 sheet">
    <p:bg>
      <p:bgPr>
        <a:solidFill>
          <a:schemeClr val="bg1"/>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2644ED-6964-0C27-C4D5-1D7BE1DF6D2D}"/>
              </a:ext>
            </a:extLst>
          </p:cNvPr>
          <p:cNvCxnSpPr>
            <a:stCxn id="7" idx="6"/>
            <a:endCxn id="13" idx="2"/>
          </p:cNvCxnSpPr>
          <p:nvPr userDrawn="1"/>
        </p:nvCxnSpPr>
        <p:spPr>
          <a:xfrm>
            <a:off x="1133444" y="2810108"/>
            <a:ext cx="4786627" cy="0"/>
          </a:xfrm>
          <a:prstGeom prst="line">
            <a:avLst/>
          </a:prstGeom>
          <a:ln w="12700">
            <a:solidFill>
              <a:schemeClr val="accent5"/>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5BD0068-55DB-0DD0-B637-04A07566EE33}"/>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5" name="TextBox 4">
            <a:extLst>
              <a:ext uri="{FF2B5EF4-FFF2-40B4-BE49-F238E27FC236}">
                <a16:creationId xmlns:a16="http://schemas.microsoft.com/office/drawing/2014/main" id="{10A7BC80-4C00-5FD2-8B63-7EA8533C1ABE}"/>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5"/>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6" name="TextBox 5">
            <a:extLst>
              <a:ext uri="{FF2B5EF4-FFF2-40B4-BE49-F238E27FC236}">
                <a16:creationId xmlns:a16="http://schemas.microsoft.com/office/drawing/2014/main" id="{0DF59123-CEE7-8E91-7E2D-C7FE4DE49756}"/>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5"/>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7" name="Oval 6">
            <a:extLst>
              <a:ext uri="{FF2B5EF4-FFF2-40B4-BE49-F238E27FC236}">
                <a16:creationId xmlns:a16="http://schemas.microsoft.com/office/drawing/2014/main" id="{822F3E28-BE11-DA5F-2404-1F9AE7E1ECAE}"/>
              </a:ext>
            </a:extLst>
          </p:cNvPr>
          <p:cNvSpPr/>
          <p:nvPr userDrawn="1"/>
        </p:nvSpPr>
        <p:spPr>
          <a:xfrm>
            <a:off x="665093"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1</a:t>
            </a:r>
          </a:p>
        </p:txBody>
      </p:sp>
      <p:sp>
        <p:nvSpPr>
          <p:cNvPr id="8" name="TextBox 7">
            <a:extLst>
              <a:ext uri="{FF2B5EF4-FFF2-40B4-BE49-F238E27FC236}">
                <a16:creationId xmlns:a16="http://schemas.microsoft.com/office/drawing/2014/main" id="{938B34EA-88FC-0471-356C-A57BBBF2CE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9" name="Oval 8">
            <a:extLst>
              <a:ext uri="{FF2B5EF4-FFF2-40B4-BE49-F238E27FC236}">
                <a16:creationId xmlns:a16="http://schemas.microsoft.com/office/drawing/2014/main" id="{54DC0AE2-7C52-3844-2ABC-357CF99948BC}"/>
              </a:ext>
            </a:extLst>
          </p:cNvPr>
          <p:cNvSpPr/>
          <p:nvPr userDrawn="1"/>
        </p:nvSpPr>
        <p:spPr>
          <a:xfrm>
            <a:off x="2416752"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2</a:t>
            </a:r>
          </a:p>
        </p:txBody>
      </p:sp>
      <p:sp>
        <p:nvSpPr>
          <p:cNvPr id="10" name="TextBox 9">
            <a:extLst>
              <a:ext uri="{FF2B5EF4-FFF2-40B4-BE49-F238E27FC236}">
                <a16:creationId xmlns:a16="http://schemas.microsoft.com/office/drawing/2014/main" id="{66AD9CEB-2932-FA21-E811-4D1F880D46B5}"/>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1" name="Oval 10">
            <a:extLst>
              <a:ext uri="{FF2B5EF4-FFF2-40B4-BE49-F238E27FC236}">
                <a16:creationId xmlns:a16="http://schemas.microsoft.com/office/drawing/2014/main" id="{1754EDF9-C4DF-EC2C-C7CC-88E2FB8000A5}"/>
              </a:ext>
            </a:extLst>
          </p:cNvPr>
          <p:cNvSpPr/>
          <p:nvPr userDrawn="1"/>
        </p:nvSpPr>
        <p:spPr>
          <a:xfrm>
            <a:off x="4168411"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3</a:t>
            </a:r>
          </a:p>
        </p:txBody>
      </p:sp>
      <p:sp>
        <p:nvSpPr>
          <p:cNvPr id="12" name="TextBox 11">
            <a:extLst>
              <a:ext uri="{FF2B5EF4-FFF2-40B4-BE49-F238E27FC236}">
                <a16:creationId xmlns:a16="http://schemas.microsoft.com/office/drawing/2014/main" id="{ABD25A7A-F4BC-CE02-6AD1-8F0026A0B910}"/>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3" name="Oval 12">
            <a:extLst>
              <a:ext uri="{FF2B5EF4-FFF2-40B4-BE49-F238E27FC236}">
                <a16:creationId xmlns:a16="http://schemas.microsoft.com/office/drawing/2014/main" id="{49505436-3D81-81BE-7993-4D96E65EEF51}"/>
              </a:ext>
            </a:extLst>
          </p:cNvPr>
          <p:cNvSpPr/>
          <p:nvPr userDrawn="1"/>
        </p:nvSpPr>
        <p:spPr>
          <a:xfrm>
            <a:off x="5920071"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4</a:t>
            </a:r>
          </a:p>
        </p:txBody>
      </p:sp>
      <p:sp>
        <p:nvSpPr>
          <p:cNvPr id="14" name="TextBox 13">
            <a:extLst>
              <a:ext uri="{FF2B5EF4-FFF2-40B4-BE49-F238E27FC236}">
                <a16:creationId xmlns:a16="http://schemas.microsoft.com/office/drawing/2014/main" id="{88D62016-B374-3E68-4FBD-8836F85FD94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5" name="Picture 14">
            <a:extLst>
              <a:ext uri="{FF2B5EF4-FFF2-40B4-BE49-F238E27FC236}">
                <a16:creationId xmlns:a16="http://schemas.microsoft.com/office/drawing/2014/main" id="{05DCEA5C-5328-5048-57AE-050D1773E8BF}"/>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16" name="TextBox 15">
            <a:extLst>
              <a:ext uri="{FF2B5EF4-FFF2-40B4-BE49-F238E27FC236}">
                <a16:creationId xmlns:a16="http://schemas.microsoft.com/office/drawing/2014/main" id="{ADC37701-B46D-0F23-8C05-34044785B349}"/>
              </a:ext>
            </a:extLst>
          </p:cNvPr>
          <p:cNvSpPr txBox="1"/>
          <p:nvPr userDrawn="1"/>
        </p:nvSpPr>
        <p:spPr>
          <a:xfrm>
            <a:off x="5930036" y="9777484"/>
            <a:ext cx="1444212" cy="153888"/>
          </a:xfrm>
          <a:prstGeom prst="rect">
            <a:avLst/>
          </a:prstGeom>
          <a:noFill/>
        </p:spPr>
        <p:txBody>
          <a:bodyPr wrap="square">
            <a:spAutoFit/>
          </a:bodyPr>
          <a:lstStyle/>
          <a:p>
            <a:pPr algn="r"/>
            <a:r>
              <a:rPr lang="en-US" sz="400" b="0" i="0" kern="1200" dirty="0">
                <a:solidFill>
                  <a:schemeClr val="tx1"/>
                </a:solidFill>
                <a:effectLst/>
                <a:latin typeface="Open Sans" pitchFamily="2" charset="0"/>
                <a:ea typeface="Open Sans" pitchFamily="2" charset="0"/>
                <a:cs typeface="Open Sans" pitchFamily="2" charset="0"/>
              </a:rPr>
              <a:t>GB-MEM-Enrollment-Guide 09/01</a:t>
            </a:r>
            <a:endParaRPr lang="en-US" sz="4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3DC153-FC73-AA75-E55B-25D058C8BDC9}"/>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BCDB4C6A-708D-58F6-D6AA-8FD5C90A4434}"/>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10" name="TextBox 9">
            <a:extLst>
              <a:ext uri="{FF2B5EF4-FFF2-40B4-BE49-F238E27FC236}">
                <a16:creationId xmlns:a16="http://schemas.microsoft.com/office/drawing/2014/main" id="{D83F1D13-E804-437B-F623-46BAB2D47EF5}"/>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11" name="TextBox 10">
            <a:extLst>
              <a:ext uri="{FF2B5EF4-FFF2-40B4-BE49-F238E27FC236}">
                <a16:creationId xmlns:a16="http://schemas.microsoft.com/office/drawing/2014/main" id="{2A893825-0F9B-9A0C-DF06-4EF576C51659}"/>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12" name="TextBox 11">
            <a:extLst>
              <a:ext uri="{FF2B5EF4-FFF2-40B4-BE49-F238E27FC236}">
                <a16:creationId xmlns:a16="http://schemas.microsoft.com/office/drawing/2014/main" id="{A5F2D896-0F47-ED08-FC7F-A73291787E18}"/>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13" name="TextBox 12">
            <a:extLst>
              <a:ext uri="{FF2B5EF4-FFF2-40B4-BE49-F238E27FC236}">
                <a16:creationId xmlns:a16="http://schemas.microsoft.com/office/drawing/2014/main" id="{ABC8EC7B-7B3D-E805-57C7-85F517C2EA90}"/>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4" name="TextBox 13">
            <a:extLst>
              <a:ext uri="{FF2B5EF4-FFF2-40B4-BE49-F238E27FC236}">
                <a16:creationId xmlns:a16="http://schemas.microsoft.com/office/drawing/2014/main" id="{BA5AE796-373B-5EE3-E42F-3107619DCBF3}"/>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5" name="TextBox 14">
            <a:extLst>
              <a:ext uri="{FF2B5EF4-FFF2-40B4-BE49-F238E27FC236}">
                <a16:creationId xmlns:a16="http://schemas.microsoft.com/office/drawing/2014/main" id="{2F85A48B-C475-A7D6-E829-8FD1F3EEF2BE}"/>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6" name="TextBox 15">
            <a:extLst>
              <a:ext uri="{FF2B5EF4-FFF2-40B4-BE49-F238E27FC236}">
                <a16:creationId xmlns:a16="http://schemas.microsoft.com/office/drawing/2014/main" id="{26B0F0D1-78E0-4322-6DA3-43AB3E11A3CA}"/>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7" name="TextBox 16">
            <a:extLst>
              <a:ext uri="{FF2B5EF4-FFF2-40B4-BE49-F238E27FC236}">
                <a16:creationId xmlns:a16="http://schemas.microsoft.com/office/drawing/2014/main" id="{54472EB5-49EE-DAF8-DB8D-7B986267EC94}"/>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8" name="TextBox 17">
            <a:extLst>
              <a:ext uri="{FF2B5EF4-FFF2-40B4-BE49-F238E27FC236}">
                <a16:creationId xmlns:a16="http://schemas.microsoft.com/office/drawing/2014/main" id="{56D4BBE1-5D35-3251-7A08-B02FD807AED9}"/>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9" name="TextBox 18">
            <a:extLst>
              <a:ext uri="{FF2B5EF4-FFF2-40B4-BE49-F238E27FC236}">
                <a16:creationId xmlns:a16="http://schemas.microsoft.com/office/drawing/2014/main" id="{FCDCD392-4BBA-92B2-AE1A-A0739C49CE51}"/>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20" name="TextBox 19">
            <a:extLst>
              <a:ext uri="{FF2B5EF4-FFF2-40B4-BE49-F238E27FC236}">
                <a16:creationId xmlns:a16="http://schemas.microsoft.com/office/drawing/2014/main" id="{EBCF69DB-2040-2402-DBDE-1B143234EB67}"/>
              </a:ext>
            </a:extLst>
          </p:cNvPr>
          <p:cNvSpPr txBox="1"/>
          <p:nvPr userDrawn="1"/>
        </p:nvSpPr>
        <p:spPr>
          <a:xfrm>
            <a:off x="3336038" y="9005371"/>
            <a:ext cx="4247524" cy="630942"/>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ag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8430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5E5E7B-2A06-22FC-2829-491D54ECF591}"/>
              </a:ext>
            </a:extLst>
          </p:cNvPr>
          <p:cNvSpPr txBox="1"/>
          <p:nvPr userDrawn="1"/>
        </p:nvSpPr>
        <p:spPr>
          <a:xfrm>
            <a:off x="5917721" y="9777484"/>
            <a:ext cx="1456527" cy="169277"/>
          </a:xfrm>
          <a:prstGeom prst="rect">
            <a:avLst/>
          </a:prstGeom>
          <a:noFill/>
        </p:spPr>
        <p:txBody>
          <a:bodyPr wrap="square">
            <a:spAutoFit/>
          </a:bodyPr>
          <a:lstStyle/>
          <a:p>
            <a:pPr algn="r"/>
            <a:r>
              <a:rPr lang="en-US" sz="500" b="0" i="0" kern="1200" dirty="0">
                <a:solidFill>
                  <a:srgbClr val="454548"/>
                </a:solidFill>
                <a:effectLst/>
                <a:latin typeface="Open Sans" pitchFamily="2" charset="0"/>
                <a:ea typeface="Open Sans" pitchFamily="2" charset="0"/>
                <a:cs typeface="Open Sans" pitchFamily="2" charset="0"/>
              </a:rPr>
              <a:t>GB-Mem-Enrollment-Guide-2027-FL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9/14/2026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4" r:id="rId1"/>
    <p:sldLayoutId id="2147483703" r:id="rId2"/>
    <p:sldLayoutId id="2147483705" r:id="rId3"/>
    <p:sldLayoutId id="2147483701"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75EB510-DF38-2F7E-23CE-23B64CCDF9E6}"/>
              </a:ext>
            </a:extLst>
          </p:cNvPr>
          <p:cNvGraphicFramePr>
            <a:graphicFrameLocks noGrp="1"/>
          </p:cNvGraphicFramePr>
          <p:nvPr>
            <p:extLst>
              <p:ext uri="{D42A27DB-BD31-4B8C-83A1-F6EECF244321}">
                <p14:modId xmlns:p14="http://schemas.microsoft.com/office/powerpoint/2010/main" val="4045684989"/>
              </p:ext>
            </p:extLst>
          </p:nvPr>
        </p:nvGraphicFramePr>
        <p:xfrm>
          <a:off x="457200" y="445992"/>
          <a:ext cx="6858000" cy="8650498"/>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274320">
                  <a:extLst>
                    <a:ext uri="{9D8B030D-6E8A-4147-A177-3AD203B41FA5}">
                      <a16:colId xmlns:a16="http://schemas.microsoft.com/office/drawing/2014/main" val="1355907053"/>
                    </a:ext>
                  </a:extLst>
                </a:gridCol>
                <a:gridCol w="274320">
                  <a:extLst>
                    <a:ext uri="{9D8B030D-6E8A-4147-A177-3AD203B41FA5}">
                      <a16:colId xmlns:a16="http://schemas.microsoft.com/office/drawing/2014/main" val="4127522309"/>
                    </a:ext>
                  </a:extLst>
                </a:gridCol>
                <a:gridCol w="274320">
                  <a:extLst>
                    <a:ext uri="{9D8B030D-6E8A-4147-A177-3AD203B41FA5}">
                      <a16:colId xmlns:a16="http://schemas.microsoft.com/office/drawing/2014/main" val="617857949"/>
                    </a:ext>
                  </a:extLst>
                </a:gridCol>
                <a:gridCol w="274320">
                  <a:extLst>
                    <a:ext uri="{9D8B030D-6E8A-4147-A177-3AD203B41FA5}">
                      <a16:colId xmlns:a16="http://schemas.microsoft.com/office/drawing/2014/main" val="1402356995"/>
                    </a:ext>
                  </a:extLst>
                </a:gridCol>
                <a:gridCol w="274320">
                  <a:extLst>
                    <a:ext uri="{9D8B030D-6E8A-4147-A177-3AD203B41FA5}">
                      <a16:colId xmlns:a16="http://schemas.microsoft.com/office/drawing/2014/main" val="1562941862"/>
                    </a:ext>
                  </a:extLst>
                </a:gridCol>
                <a:gridCol w="274320">
                  <a:extLst>
                    <a:ext uri="{9D8B030D-6E8A-4147-A177-3AD203B41FA5}">
                      <a16:colId xmlns:a16="http://schemas.microsoft.com/office/drawing/2014/main" val="799696739"/>
                    </a:ext>
                  </a:extLst>
                </a:gridCol>
                <a:gridCol w="274320">
                  <a:extLst>
                    <a:ext uri="{9D8B030D-6E8A-4147-A177-3AD203B41FA5}">
                      <a16:colId xmlns:a16="http://schemas.microsoft.com/office/drawing/2014/main" val="1783301157"/>
                    </a:ext>
                  </a:extLst>
                </a:gridCol>
                <a:gridCol w="274320">
                  <a:extLst>
                    <a:ext uri="{9D8B030D-6E8A-4147-A177-3AD203B41FA5}">
                      <a16:colId xmlns:a16="http://schemas.microsoft.com/office/drawing/2014/main" val="895583482"/>
                    </a:ext>
                  </a:extLst>
                </a:gridCol>
              </a:tblGrid>
              <a:tr h="36576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14000"/>
                        </a:lnSpc>
                        <a:spcAft>
                          <a:spcPts val="0"/>
                        </a:spcAft>
                      </a:pPr>
                      <a:endParaRPr lang="en-US" sz="700" b="1" dirty="0">
                        <a:solidFill>
                          <a:schemeClr val="tx1"/>
                        </a:solidFill>
                        <a:latin typeface="Poppins" pitchFamily="2" charset="77"/>
                        <a:ea typeface="Open Sans" pitchFamily="2" charset="0"/>
                        <a:cs typeface="Poppins" pitchFamily="2" charset="77"/>
                      </a:endParaRPr>
                    </a:p>
                  </a:txBody>
                  <a:tcPr marL="45720" marR="4572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30871"/>
                    </a:solidFill>
                  </a:tcPr>
                </a:tc>
                <a:tc gridSpan="2">
                  <a:txBody>
                    <a:bodyPr/>
                    <a:lstStyle/>
                    <a:p>
                      <a:pPr algn="l">
                        <a:lnSpc>
                          <a:spcPct val="114000"/>
                        </a:lnSpc>
                        <a:spcAft>
                          <a:spcPts val="0"/>
                        </a:spcAft>
                      </a:pPr>
                      <a:r>
                        <a:rPr lang="en-US" sz="700" b="1" dirty="0">
                          <a:solidFill>
                            <a:schemeClr val="tx1"/>
                          </a:solidFill>
                          <a:latin typeface="Poppins" pitchFamily="2" charset="77"/>
                          <a:ea typeface="Open Sans" pitchFamily="2" charset="0"/>
                          <a:cs typeface="Poppins" pitchFamily="2" charset="77"/>
                        </a:rPr>
                        <a:t>Emergent Ground</a:t>
                      </a:r>
                    </a:p>
                  </a:txBody>
                  <a:tcPr marL="45720" marR="4572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14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Emergent </a:t>
                      </a:r>
                    </a:p>
                    <a:p>
                      <a:pPr lvl="0" algn="l" fontAlgn="ctr">
                        <a:lnSpc>
                          <a:spcPct val="114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Plus</a:t>
                      </a:r>
                    </a:p>
                  </a:txBody>
                  <a:tcPr marL="45720" marR="45720"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lnL w="12700" cmpd="sng">
                      <a:noFill/>
                      <a:prstDash val="soli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700" b="1" i="0" u="none" strike="noStrike" dirty="0">
                          <a:solidFill>
                            <a:srgbClr val="FFFFFF"/>
                          </a:solidFill>
                          <a:effectLst/>
                          <a:latin typeface="Poppins" pitchFamily="2" charset="77"/>
                          <a:ea typeface="Open Sans" pitchFamily="2" charset="0"/>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14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Ground Ambulance Transport Protection: </a:t>
                      </a:r>
                      <a:r>
                        <a:rPr lang="en-US" sz="7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t"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Air Ambulance Transport Protection: </a:t>
                      </a:r>
                      <a:r>
                        <a:rPr lang="en-US" sz="7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dirty="0">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to Hospital Ground Ambulance Transport Protection: </a:t>
                      </a:r>
                      <a:r>
                        <a:rPr lang="en-US" sz="700" b="0" i="0" u="none" strike="noStrike" dirty="0">
                          <a:solidFill>
                            <a:srgbClr val="454548"/>
                          </a:solidFill>
                          <a:effectLst/>
                          <a:latin typeface="Open Sans" pitchFamily="2" charset="0"/>
                          <a:ea typeface="Open Sans" pitchFamily="2" charset="0"/>
                          <a:cs typeface="Open Sans" pitchFamily="2" charset="0"/>
                        </a:rPr>
                        <a:t>If your doctor orders a ground ambulance to move you to another hospital for specialized care, MASA will pay for your eligible out-of-pocket expenses.</a:t>
                      </a:r>
                      <a:endParaRPr lang="en-US" sz="700" b="1" i="0" u="none" strike="noStrike" dirty="0">
                        <a:solidFill>
                          <a:srgbClr val="454548"/>
                        </a:solidFill>
                        <a:effectLst/>
                        <a:latin typeface="Open Sans" pitchFamily="2" charset="0"/>
                        <a:ea typeface="Open Sans" pitchFamily="2" charset="0"/>
                        <a:cs typeface="Open Sans" pitchFamily="2" charset="0"/>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to Hospital Air Ambulance Transport Protection: </a:t>
                      </a:r>
                      <a:r>
                        <a:rPr lang="en-US" sz="700" b="0" i="0" u="none" strike="noStrike" dirty="0">
                          <a:solidFill>
                            <a:srgbClr val="454548"/>
                          </a:solidFill>
                          <a:effectLst/>
                          <a:latin typeface="Open Sans" pitchFamily="2" charset="0"/>
                          <a:ea typeface="Open Sans" pitchFamily="2" charset="0"/>
                          <a:cs typeface="Open Sans" pitchFamily="2" charset="0"/>
                        </a:rPr>
                        <a:t>If your doctor orders an air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Repatriation to Hospital Near Home Transport: </a:t>
                      </a:r>
                      <a:r>
                        <a:rPr lang="en-US" sz="7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Water Ambulance Transport Protection: </a:t>
                      </a:r>
                      <a:r>
                        <a:rPr lang="en-US" sz="700" b="0" i="0" u="none" strike="noStrike" dirty="0">
                          <a:solidFill>
                            <a:srgbClr val="454548"/>
                          </a:solidFill>
                          <a:effectLst/>
                          <a:latin typeface="Open Sans" pitchFamily="2" charset="0"/>
                          <a:ea typeface="Open Sans" pitchFamily="2" charset="0"/>
                          <a:cs typeface="Open Sans" pitchFamily="2" charset="0"/>
                        </a:rPr>
                        <a:t>If you experience a serious medical emergency, MASA will reimburse your eligible out-of-pocket costs up to $2,500 when you’re transported by a watercraft staffed with emergency personnel who provide care and stabilization during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dirty="0">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Treat and No Transport: </a:t>
                      </a:r>
                      <a:r>
                        <a:rPr lang="en-US" sz="700" b="0" i="0" u="none" strike="noStrike" dirty="0">
                          <a:solidFill>
                            <a:srgbClr val="454548"/>
                          </a:solidFill>
                          <a:effectLst/>
                          <a:latin typeface="Open Sans" pitchFamily="2" charset="0"/>
                          <a:ea typeface="Open Sans" pitchFamily="2" charset="0"/>
                          <a:cs typeface="Open Sans" pitchFamily="2" charset="0"/>
                        </a:rPr>
                        <a:t>If emergency first responders treat you during an emergency but determine you don’t need to be transported, MASA will reimburse up to $500 for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p>
                      <a:pPr algn="l" fontAlgn="t">
                        <a:lnSpc>
                          <a:spcPct val="114000"/>
                        </a:lnSpc>
                        <a:spcAft>
                          <a:spcPts val="0"/>
                        </a:spcAft>
                        <a:buNone/>
                      </a:pPr>
                      <a:r>
                        <a:rPr lang="en-US" sz="700" b="1" i="0" u="none" strike="noStrike" dirty="0">
                          <a:solidFill>
                            <a:schemeClr val="accent1"/>
                          </a:solidFill>
                          <a:effectLst/>
                          <a:latin typeface="Poppins" pitchFamily="2" charset="77"/>
                          <a:ea typeface="Open Sans" pitchFamily="2" charset="0"/>
                          <a:cs typeface="Poppins" pitchFamily="2" charset="77"/>
                        </a:rPr>
                        <a:t>NEW!</a:t>
                      </a:r>
                      <a:r>
                        <a:rPr lang="en-US" sz="700" b="1" i="0" u="none" strike="noStrike" dirty="0">
                          <a:solidFill>
                            <a:srgbClr val="454548"/>
                          </a:solidFill>
                          <a:effectLst/>
                          <a:latin typeface="Poppins" pitchFamily="2" charset="77"/>
                          <a:ea typeface="Open Sans" pitchFamily="2" charset="0"/>
                          <a:cs typeface="Poppins" pitchFamily="2" charset="77"/>
                        </a:rPr>
                        <a:t> Parent Protection: </a:t>
                      </a:r>
                      <a:r>
                        <a:rPr lang="en-US" sz="700" b="0" i="0" u="none" strike="noStrike" dirty="0">
                          <a:solidFill>
                            <a:srgbClr val="454548"/>
                          </a:solidFill>
                          <a:effectLst/>
                          <a:latin typeface="Open Sans" pitchFamily="2" charset="0"/>
                          <a:ea typeface="Open Sans" pitchFamily="2" charset="0"/>
                          <a:cs typeface="Open Sans" pitchFamily="2" charset="0"/>
                        </a:rPr>
                        <a:t>If your parent needs emergency ground or air ambulance transport, MASA will pay for their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Limit 2 </a:t>
                      </a:r>
                    </a:p>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per year</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700912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Minor Return Transport Protection: </a:t>
                      </a:r>
                      <a:r>
                        <a:rPr lang="en-US" sz="700" b="0" i="0" u="none" strike="noStrike" dirty="0">
                          <a:solidFill>
                            <a:srgbClr val="454548"/>
                          </a:solidFill>
                          <a:effectLst/>
                          <a:latin typeface="Open Sans" pitchFamily="2" charset="0"/>
                          <a:ea typeface="Open Sans" pitchFamily="2" charset="0"/>
                          <a:cs typeface="Open Sans" pitchFamily="2"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Pet Return Transport Protection: </a:t>
                      </a:r>
                      <a:r>
                        <a:rPr lang="en-US" sz="700" b="0" i="0" u="none" strike="noStrike" dirty="0">
                          <a:solidFill>
                            <a:srgbClr val="454548"/>
                          </a:solidFill>
                          <a:effectLst/>
                          <a:latin typeface="Open Sans" pitchFamily="2" charset="0"/>
                          <a:ea typeface="Open Sans" pitchFamily="2" charset="0"/>
                          <a:cs typeface="Open Sans" pitchFamily="2"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$2,500 max </a:t>
                      </a:r>
                    </a:p>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endParaRPr lang="en-US" sz="55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Sick While Away From Home Expense Protection: </a:t>
                      </a:r>
                      <a:r>
                        <a:rPr lang="en-US" sz="700" b="0" i="0" u="none" strike="noStrike" dirty="0">
                          <a:solidFill>
                            <a:srgbClr val="454548"/>
                          </a:solidFill>
                          <a:effectLst/>
                          <a:latin typeface="Open Sans" pitchFamily="2" charset="0"/>
                          <a:ea typeface="Open Sans" pitchFamily="2" charset="0"/>
                          <a:cs typeface="Open Sans" pitchFamily="2"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$5k max, limit 2 pp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00" b="1" i="0" u="none" strike="noStrike" dirty="0">
                          <a:solidFill>
                            <a:schemeClr val="accent1"/>
                          </a:solidFill>
                          <a:effectLst/>
                          <a:latin typeface="Open Sans" panose="020B0606030504020204" pitchFamily="34" charset="0"/>
                          <a:ea typeface="Open Sans" panose="020B0606030504020204" pitchFamily="34" charset="0"/>
                          <a:cs typeface="Open Sans" panose="020B0606030504020204" pitchFamily="34" charset="0"/>
                        </a:rPr>
                        <a:t>NEW!</a:t>
                      </a:r>
                    </a:p>
                    <a:p>
                      <a:pPr marL="0" marR="0" lvl="0" indent="0" algn="l" defTabSz="976331" rtl="0" eaLnBrk="1" fontAlgn="ctr" latinLnBrk="0" hangingPunct="1">
                        <a:lnSpc>
                          <a:spcPct val="114000"/>
                        </a:lnSpc>
                        <a:spcBef>
                          <a:spcPts val="0"/>
                        </a:spcBef>
                        <a:spcAft>
                          <a:spcPts val="0"/>
                        </a:spcAft>
                        <a:buClrTx/>
                        <a:buSzTx/>
                        <a:buFontTx/>
                        <a:buNone/>
                        <a:tabLst/>
                        <a:defRPr/>
                      </a:pPr>
                      <a:r>
                        <a:rPr lang="en-US" sz="5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$5k max, limit 2 pp per year</a:t>
                      </a:r>
                      <a:r>
                        <a:rPr lang="en-US" sz="500" b="0" i="0" u="none" strike="noStrike" baseline="30000"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Post-Admission Continued Care Transport Protection: </a:t>
                      </a:r>
                      <a:r>
                        <a:rPr lang="en-US" sz="700" b="0" i="0" u="none" strike="noStrike" dirty="0">
                          <a:solidFill>
                            <a:srgbClr val="454548"/>
                          </a:solidFill>
                          <a:effectLst/>
                          <a:latin typeface="Open Sans" pitchFamily="2" charset="0"/>
                          <a:ea typeface="Open Sans" pitchFamily="2" charset="0"/>
                          <a:cs typeface="Open Sans" pitchFamily="2"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algn="l" fontAlgn="ctr">
                        <a:buNone/>
                      </a:pPr>
                      <a:r>
                        <a:rPr lang="en-US" sz="500" b="0" i="0" u="none" strike="noStrike" dirty="0">
                          <a:solidFill>
                            <a:srgbClr val="454548"/>
                          </a:solidFill>
                          <a:effectLst/>
                          <a:latin typeface="Open Sans" pitchFamily="2" charset="0"/>
                          <a:ea typeface="Open Sans" pitchFamily="2" charset="0"/>
                          <a:cs typeface="Open Sans" pitchFamily="2" charset="0"/>
                        </a:rPr>
                        <a:t>$500 max pp</a:t>
                      </a:r>
                      <a:r>
                        <a:rPr lang="en-US" sz="50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500" b="1" i="0" u="none" strike="noStrike" dirty="0">
                          <a:solidFill>
                            <a:schemeClr val="accent1"/>
                          </a:solidFill>
                          <a:effectLst/>
                          <a:latin typeface="Open Sans" panose="020B0606030504020204" pitchFamily="34" charset="0"/>
                          <a:ea typeface="Open Sans" panose="020B0606030504020204" pitchFamily="34" charset="0"/>
                          <a:cs typeface="Open Sans" panose="020B0606030504020204" pitchFamily="34" charset="0"/>
                        </a:rPr>
                        <a:t>NEW!</a:t>
                      </a:r>
                    </a:p>
                    <a:p>
                      <a:pPr algn="l" fontAlgn="ctr">
                        <a:buNone/>
                      </a:pPr>
                      <a:r>
                        <a:rPr lang="en-US" sz="5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$500 max pp</a:t>
                      </a:r>
                      <a:r>
                        <a:rPr lang="en-US" sz="500" b="0" i="0" u="none" strike="noStrike" baseline="30000"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Patient Return Transport: </a:t>
                      </a:r>
                      <a:r>
                        <a:rPr lang="en-US" sz="700" b="0" i="0" u="none" strike="noStrike" dirty="0">
                          <a:solidFill>
                            <a:srgbClr val="454548"/>
                          </a:solidFill>
                          <a:effectLst/>
                          <a:latin typeface="Open Sans" pitchFamily="2" charset="0"/>
                          <a:ea typeface="Open Sans" pitchFamily="2" charset="0"/>
                          <a:cs typeface="Open Sans" pitchFamily="2"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Companion Emergency Transport Protection: </a:t>
                      </a: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Visitor Air Transport: </a:t>
                      </a:r>
                      <a:r>
                        <a:rPr lang="en-US" sz="700" b="0" i="0" u="none" strike="noStrike" dirty="0">
                          <a:solidFill>
                            <a:srgbClr val="454548"/>
                          </a:solidFill>
                          <a:effectLst/>
                          <a:latin typeface="Open Sans" pitchFamily="2" charset="0"/>
                          <a:ea typeface="Open Sans" pitchFamily="2" charset="0"/>
                          <a:cs typeface="Open Sans" pitchFamily="2" charset="0"/>
                        </a:rPr>
                        <a:t>If you’re hospitalized more than 100 miles away from home, MASA will arrange and pay for round-trip air transportation for someone you choose to be with you.</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Limit 2 </a:t>
                      </a:r>
                    </a:p>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per year</a:t>
                      </a:r>
                      <a:r>
                        <a:rPr kumimoji="0" lang="en-US" sz="55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Vehicle &amp; RV Return: </a:t>
                      </a:r>
                      <a:r>
                        <a:rPr lang="en-US" sz="700" b="0" i="0" u="none" strike="noStrike" dirty="0">
                          <a:solidFill>
                            <a:srgbClr val="454548"/>
                          </a:solidFill>
                          <a:effectLst/>
                          <a:latin typeface="Open Sans" pitchFamily="2" charset="0"/>
                          <a:ea typeface="Open Sans" pitchFamily="2" charset="0"/>
                          <a:cs typeface="Open Sans" pitchFamily="2" charset="0"/>
                        </a:rPr>
                        <a:t>If your vehicle or RV is left unattended after an ambulance transport, </a:t>
                      </a:r>
                    </a:p>
                    <a:p>
                      <a:pPr algn="l" fontAlgn="t">
                        <a:lnSpc>
                          <a:spcPct val="114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help arrange and pay to get it back to your home or rental location.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dirty="0">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Organ Retrieval Transport: </a:t>
                      </a: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to transport an organ needed for your transplant.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Organ Recipient Transport: </a:t>
                      </a:r>
                      <a:r>
                        <a:rPr lang="en-US" sz="700" b="0" i="0" u="none" strike="noStrike" dirty="0">
                          <a:solidFill>
                            <a:srgbClr val="454548"/>
                          </a:solidFill>
                          <a:effectLst/>
                          <a:latin typeface="Open Sans" pitchFamily="2" charset="0"/>
                          <a:ea typeface="Open Sans" pitchFamily="2" charset="0"/>
                          <a:cs typeface="Open Sans" pitchFamily="2" charset="0"/>
                        </a:rPr>
                        <a:t>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29817499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Mortal Remains Return Transport: </a:t>
                      </a:r>
                      <a:r>
                        <a:rPr lang="en-US" sz="700" b="0" i="0" u="none" strike="noStrike" dirty="0">
                          <a:solidFill>
                            <a:srgbClr val="454548"/>
                          </a:solidFill>
                          <a:effectLst/>
                          <a:latin typeface="Open Sans" pitchFamily="2" charset="0"/>
                          <a:ea typeface="Open Sans" pitchFamily="2" charset="0"/>
                          <a:cs typeface="Open Sans" pitchFamily="2" charset="0"/>
                        </a:rPr>
                        <a:t>In the unfortunate event a member passes away more than 100 miles from home, MASA will help support and reimburse eligible expenses to bring their remains home.</a:t>
                      </a:r>
                      <a:endParaRPr lang="en-US" sz="700" b="1" i="0" u="none" strike="noStrike" dirty="0">
                        <a:solidFill>
                          <a:srgbClr val="454548"/>
                        </a:solidFill>
                        <a:effectLst/>
                        <a:latin typeface="Open Sans" pitchFamily="2" charset="0"/>
                        <a:ea typeface="Open Sans" pitchFamily="2" charset="0"/>
                        <a:cs typeface="Open Sans" pitchFamily="2" charset="0"/>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marL="0" marR="0" lvl="0" indent="0" algn="l" defTabSz="976331" rtl="0" eaLnBrk="1" fontAlgn="t" latinLnBrk="0" hangingPunct="1">
                        <a:lnSpc>
                          <a:spcPct val="114000"/>
                        </a:lnSpc>
                        <a:spcBef>
                          <a:spcPts val="0"/>
                        </a:spcBef>
                        <a:spcAft>
                          <a:spcPts val="0"/>
                        </a:spcAft>
                        <a:buClrTx/>
                        <a:buSzTx/>
                        <a:buFontTx/>
                        <a:buNone/>
                        <a:tabLst/>
                        <a:defRPr/>
                      </a:pPr>
                      <a:r>
                        <a:rPr lang="en-US" sz="700" b="1" i="0" u="none" strike="noStrike" dirty="0">
                          <a:solidFill>
                            <a:schemeClr val="accent1"/>
                          </a:solidFill>
                          <a:effectLst/>
                          <a:latin typeface="Poppins" pitchFamily="2" charset="77"/>
                          <a:ea typeface="Open Sans" pitchFamily="2" charset="0"/>
                          <a:cs typeface="Poppins" pitchFamily="2" charset="77"/>
                        </a:rPr>
                        <a:t>NEW! </a:t>
                      </a:r>
                      <a:r>
                        <a:rPr lang="en-US" sz="700" b="1" i="0" u="none" strike="noStrike" dirty="0">
                          <a:solidFill>
                            <a:srgbClr val="454548"/>
                          </a:solidFill>
                          <a:effectLst/>
                          <a:latin typeface="Poppins" pitchFamily="2" charset="77"/>
                          <a:ea typeface="Open Sans" pitchFamily="2" charset="0"/>
                          <a:cs typeface="Poppins" pitchFamily="2" charset="77"/>
                        </a:rPr>
                        <a:t>Advocate Assist: </a:t>
                      </a:r>
                      <a:r>
                        <a:rPr lang="en-US" sz="700" b="0" i="0" u="none" strike="noStrike" dirty="0">
                          <a:solidFill>
                            <a:srgbClr val="454548"/>
                          </a:solidFill>
                          <a:effectLst/>
                          <a:latin typeface="Open Sans" pitchFamily="2" charset="0"/>
                          <a:ea typeface="Open Sans" pitchFamily="2" charset="0"/>
                          <a:cs typeface="Open Sans" pitchFamily="2" charset="0"/>
                        </a:rPr>
                        <a:t>If your insurance denies medical necessity for a covered air ambulance transport, MASA will connect you with an advocate to review your policy, negotiate bills, and guide you through appeals.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extLst>
                  <a:ext uri="{0D108BD9-81ED-4DB2-BD59-A6C34878D82A}">
                    <a16:rowId xmlns:a16="http://schemas.microsoft.com/office/drawing/2014/main" val="3053133822"/>
                  </a:ext>
                </a:extLst>
              </a:tr>
              <a:tr h="225610">
                <a:tc>
                  <a:txBody>
                    <a:bodyPr/>
                    <a:lstStyle/>
                    <a:p>
                      <a:pPr algn="l" fontAlgn="t">
                        <a:lnSpc>
                          <a:spcPct val="114000"/>
                        </a:lnSpc>
                        <a:spcAft>
                          <a:spcPts val="0"/>
                        </a:spcAft>
                        <a:buNone/>
                      </a:pPr>
                      <a:r>
                        <a:rPr lang="en-US" sz="700" b="1" i="0" u="none" strike="noStrike" dirty="0">
                          <a:solidFill>
                            <a:schemeClr val="tx1"/>
                          </a:solidFill>
                          <a:effectLst/>
                          <a:latin typeface="Open Sans" pitchFamily="2" charset="0"/>
                          <a:ea typeface="Open Sans" pitchFamily="2" charset="0"/>
                          <a:cs typeface="Open Sans"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algn="l" fontAlgn="t">
                        <a:lnSpc>
                          <a:spcPct val="114000"/>
                        </a:lnSpc>
                        <a:spcAft>
                          <a:spcPts val="0"/>
                        </a:spcAft>
                        <a:buNone/>
                      </a:pPr>
                      <a:r>
                        <a:rPr lang="en-US" sz="700" b="1" i="0" u="none" strike="noStrike" dirty="0">
                          <a:solidFill>
                            <a:schemeClr val="tx1"/>
                          </a:solidFill>
                          <a:effectLst/>
                          <a:latin typeface="Open Sans" pitchFamily="2" charset="0"/>
                          <a:ea typeface="Open Sans" pitchFamily="2" charset="0"/>
                          <a:cs typeface="Open Sans" pitchFamily="2" charset="0"/>
                        </a:rPr>
                        <a:t>$9</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tx1"/>
                          </a:solidFill>
                          <a:effectLst/>
                          <a:uLnTx/>
                          <a:uFillTx/>
                          <a:latin typeface="Poppins" panose="00000500000000000000" pitchFamily="2" charset="0"/>
                          <a:ea typeface="Open Sans" panose="020B0606030504020204" pitchFamily="34" charset="0"/>
                          <a:cs typeface="Poppins" panose="00000500000000000000" pitchFamily="2" charset="0"/>
                        </a:rPr>
                        <a:t>$14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lnL w="12700" cmpd="sng">
                      <a:noFill/>
                      <a:prstDash val="solid"/>
                    </a:lnL>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$19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$39</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895903470"/>
                  </a:ext>
                </a:extLst>
              </a:tr>
              <a:tr h="279105">
                <a:tc>
                  <a:txBody>
                    <a:bodyPr/>
                    <a:lstStyle/>
                    <a:p>
                      <a:pPr algn="l" fontAlgn="t">
                        <a:buNone/>
                      </a:pPr>
                      <a:r>
                        <a:rPr lang="en-US" sz="750" b="1" i="0" u="none" strike="noStrike" dirty="0">
                          <a:solidFill>
                            <a:schemeClr val="bg1"/>
                          </a:solidFill>
                          <a:effectLst/>
                          <a:latin typeface="Poppins" pitchFamily="2" charset="77"/>
                          <a:ea typeface="Open Sans" pitchFamily="2" charset="0"/>
                          <a:cs typeface="Poppins" pitchFamily="2" charset="77"/>
                        </a:rPr>
                        <a:t>Scan for product guide &gt;&gt;&gt;</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6">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5D445DCA-CECB-E386-34BB-CDC3A8000808}"/>
              </a:ext>
            </a:extLst>
          </p:cNvPr>
          <p:cNvSpPr txBox="1">
            <a:spLocks noGrp="1" noRot="1" noMove="1" noResize="1" noEditPoints="1" noAdjustHandles="1" noChangeArrowheads="1" noChangeShapeType="1"/>
          </p:cNvSpPr>
          <p:nvPr/>
        </p:nvSpPr>
        <p:spPr>
          <a:xfrm>
            <a:off x="386944" y="9057543"/>
            <a:ext cx="5665144" cy="896912"/>
          </a:xfrm>
          <a:prstGeom prst="rect">
            <a:avLst/>
          </a:prstGeom>
          <a:noFill/>
        </p:spPr>
        <p:txBody>
          <a:bodyPr wrap="square" rtlCol="0">
            <a:spAutoFit/>
          </a:bodyPr>
          <a:lstStyle/>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Coverage territories </a:t>
            </a:r>
          </a:p>
          <a:p>
            <a:pPr>
              <a:lnSpc>
                <a:spcPct val="114000"/>
              </a:lnSpc>
            </a:pPr>
            <a:r>
              <a:rPr lang="en-US" sz="550" b="0" dirty="0">
                <a:solidFill>
                  <a:schemeClr val="accent3">
                    <a:lumMod val="50000"/>
                  </a:schemeClr>
                </a:solidFill>
                <a:latin typeface="Open Sans" pitchFamily="2" charset="0"/>
                <a:ea typeface="Open Sans" pitchFamily="2" charset="0"/>
                <a:cs typeface="Open Sans" pitchFamily="2" charset="0"/>
              </a:rPr>
              <a:t>1: </a:t>
            </a:r>
            <a:r>
              <a:rPr lang="en-US" sz="550" dirty="0">
                <a:solidFill>
                  <a:schemeClr val="accent3">
                    <a:lumMod val="50000"/>
                  </a:schemeClr>
                </a:solidFill>
                <a:latin typeface="Open Sans" pitchFamily="2" charset="0"/>
                <a:ea typeface="Open Sans" pitchFamily="2" charset="0"/>
                <a:cs typeface="Open Sans" pitchFamily="2" charset="0"/>
              </a:rPr>
              <a:t>Continental U.S., Hawaii, and Alaska</a:t>
            </a:r>
            <a:r>
              <a:rPr lang="en-US" sz="550" b="0" dirty="0">
                <a:solidFill>
                  <a:schemeClr val="accent3">
                    <a:lumMod val="50000"/>
                  </a:schemeClr>
                </a:solidFill>
                <a:latin typeface="Open Sans" pitchFamily="2" charset="0"/>
                <a:ea typeface="Open Sans" pitchFamily="2" charset="0"/>
                <a:cs typeface="Open Sans" pitchFamily="2" charset="0"/>
              </a:rPr>
              <a:t>| 2: Continental U.S., Hawaii, Alaska, and Canada | 3: Continental U.S., Hawaii, Alaska, Canada, Mexico, and the Caribbean</a:t>
            </a:r>
          </a:p>
          <a:p>
            <a:pPr>
              <a:lnSpc>
                <a:spcPct val="114000"/>
              </a:lnSpc>
              <a:spcAft>
                <a:spcPts val="300"/>
              </a:spcAft>
            </a:pPr>
            <a:r>
              <a:rPr lang="en-US" sz="550" b="0" dirty="0">
                <a:solidFill>
                  <a:schemeClr val="accent3">
                    <a:lumMod val="50000"/>
                  </a:schemeClr>
                </a:solidFill>
                <a:latin typeface="Open Sans" pitchFamily="2" charset="0"/>
                <a:ea typeface="Open Sans" pitchFamily="2" charset="0"/>
                <a:cs typeface="Open Sans" pitchFamily="2" charset="0"/>
              </a:rPr>
              <a:t>4: Worldwide: to include any region with the exclusion of Antarctica and not prohibited by U.S. law or U.S. travel advisories. Contingent upon ten (10) day notice of travel.</a:t>
            </a:r>
          </a:p>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Disclaimer</a:t>
            </a:r>
          </a:p>
          <a:p>
            <a:pPr>
              <a:lnSpc>
                <a:spcPct val="114000"/>
              </a:lnSpc>
            </a:pPr>
            <a:r>
              <a:rPr lang="en-US" sz="55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50" b="0" strike="noStrike" dirty="0">
              <a:solidFill>
                <a:srgbClr val="454548"/>
              </a:solidFill>
              <a:latin typeface="Open Sans" pitchFamily="2" charset="0"/>
              <a:ea typeface="Open Sans" pitchFamily="2" charset="0"/>
              <a:cs typeface="Open Sans" pitchFamily="2" charset="0"/>
            </a:endParaRPr>
          </a:p>
        </p:txBody>
      </p:sp>
      <p:sp>
        <p:nvSpPr>
          <p:cNvPr id="5" name="Right Brace 4">
            <a:extLst>
              <a:ext uri="{FF2B5EF4-FFF2-40B4-BE49-F238E27FC236}">
                <a16:creationId xmlns:a16="http://schemas.microsoft.com/office/drawing/2014/main" id="{65F3B554-B926-7260-9F74-67E3521DB644}"/>
              </a:ext>
            </a:extLst>
          </p:cNvPr>
          <p:cNvSpPr/>
          <p:nvPr/>
        </p:nvSpPr>
        <p:spPr>
          <a:xfrm>
            <a:off x="7877175" y="4821555"/>
            <a:ext cx="361950" cy="885825"/>
          </a:xfrm>
          <a:prstGeom prst="rightBrace">
            <a:avLst/>
          </a:prstGeom>
          <a:ln w="38100">
            <a:solidFill>
              <a:schemeClr val="bg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ectangle: Rounded Corners 7">
            <a:extLst>
              <a:ext uri="{FF2B5EF4-FFF2-40B4-BE49-F238E27FC236}">
                <a16:creationId xmlns:a16="http://schemas.microsoft.com/office/drawing/2014/main" id="{E45078E0-2A19-1AAE-F2DD-29FC4F07D9AD}"/>
              </a:ext>
            </a:extLst>
          </p:cNvPr>
          <p:cNvSpPr/>
          <p:nvPr/>
        </p:nvSpPr>
        <p:spPr>
          <a:xfrm>
            <a:off x="8383505" y="4486497"/>
            <a:ext cx="1989221" cy="1849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400" dirty="0">
                <a:latin typeface="Open Sans" panose="020B0606030504020204" pitchFamily="34" charset="0"/>
                <a:ea typeface="Open Sans" panose="020B0606030504020204" pitchFamily="34" charset="0"/>
                <a:cs typeface="Open Sans" panose="020B0606030504020204" pitchFamily="34" charset="0"/>
              </a:rPr>
              <a:t>Sick while away and post-admission care added to Platinum plan to make it more robust for $0 price increase!</a:t>
            </a: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E22F140-FACD-F8FF-BD92-0936A43C7EB7}"/>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291767676"/>
              </p:ext>
            </p:extLst>
          </p:nvPr>
        </p:nvGraphicFramePr>
        <p:xfrm>
          <a:off x="2259106" y="2132898"/>
          <a:ext cx="5029200" cy="7684707"/>
        </p:xfrm>
        <a:graphic>
          <a:graphicData uri="http://schemas.openxmlformats.org/drawingml/2006/table">
            <a:tbl>
              <a:tblPr firstRow="1" bandRow="1"/>
              <a:tblGrid>
                <a:gridCol w="2468880">
                  <a:extLst>
                    <a:ext uri="{9D8B030D-6E8A-4147-A177-3AD203B41FA5}">
                      <a16:colId xmlns:a16="http://schemas.microsoft.com/office/drawing/2014/main" val="463931578"/>
                    </a:ext>
                  </a:extLst>
                </a:gridCol>
                <a:gridCol w="320040">
                  <a:extLst>
                    <a:ext uri="{9D8B030D-6E8A-4147-A177-3AD203B41FA5}">
                      <a16:colId xmlns:a16="http://schemas.microsoft.com/office/drawing/2014/main" val="2740928838"/>
                    </a:ext>
                  </a:extLst>
                </a:gridCol>
                <a:gridCol w="320040">
                  <a:extLst>
                    <a:ext uri="{9D8B030D-6E8A-4147-A177-3AD203B41FA5}">
                      <a16:colId xmlns:a16="http://schemas.microsoft.com/office/drawing/2014/main" val="1209294463"/>
                    </a:ext>
                  </a:extLst>
                </a:gridCol>
                <a:gridCol w="320040">
                  <a:extLst>
                    <a:ext uri="{9D8B030D-6E8A-4147-A177-3AD203B41FA5}">
                      <a16:colId xmlns:a16="http://schemas.microsoft.com/office/drawing/2014/main" val="617857949"/>
                    </a:ext>
                  </a:extLst>
                </a:gridCol>
                <a:gridCol w="320040">
                  <a:extLst>
                    <a:ext uri="{9D8B030D-6E8A-4147-A177-3AD203B41FA5}">
                      <a16:colId xmlns:a16="http://schemas.microsoft.com/office/drawing/2014/main" val="1722649850"/>
                    </a:ext>
                  </a:extLst>
                </a:gridCol>
                <a:gridCol w="320040">
                  <a:extLst>
                    <a:ext uri="{9D8B030D-6E8A-4147-A177-3AD203B41FA5}">
                      <a16:colId xmlns:a16="http://schemas.microsoft.com/office/drawing/2014/main" val="1562941862"/>
                    </a:ext>
                  </a:extLst>
                </a:gridCol>
                <a:gridCol w="320040">
                  <a:extLst>
                    <a:ext uri="{9D8B030D-6E8A-4147-A177-3AD203B41FA5}">
                      <a16:colId xmlns:a16="http://schemas.microsoft.com/office/drawing/2014/main" val="1311207023"/>
                    </a:ext>
                  </a:extLst>
                </a:gridCol>
                <a:gridCol w="320040">
                  <a:extLst>
                    <a:ext uri="{9D8B030D-6E8A-4147-A177-3AD203B41FA5}">
                      <a16:colId xmlns:a16="http://schemas.microsoft.com/office/drawing/2014/main" val="1783301157"/>
                    </a:ext>
                  </a:extLst>
                </a:gridCol>
                <a:gridCol w="320040">
                  <a:extLst>
                    <a:ext uri="{9D8B030D-6E8A-4147-A177-3AD203B41FA5}">
                      <a16:colId xmlns:a16="http://schemas.microsoft.com/office/drawing/2014/main" val="1735481099"/>
                    </a:ext>
                  </a:extLst>
                </a:gridCol>
              </a:tblGrid>
              <a:tr h="36576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750" dirty="0">
                        <a:solidFill>
                          <a:schemeClr val="tx1"/>
                        </a:solidFill>
                        <a:latin typeface="Poppins" pitchFamily="2" charset="77"/>
                        <a:ea typeface="Open Sans" pitchFamily="2" charset="0"/>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gridSpan="2">
                  <a:txBody>
                    <a:bodyPr/>
                    <a:lstStyle/>
                    <a:p>
                      <a:pPr lvl="0" algn="l" fontAlgn="ctr">
                        <a:buNone/>
                      </a:pPr>
                      <a:r>
                        <a:rPr lang="en-US" sz="750" b="1" i="0" u="none" strike="noStrike" dirty="0">
                          <a:solidFill>
                            <a:srgbClr val="FFFFFF"/>
                          </a:solidFill>
                          <a:effectLst/>
                          <a:latin typeface="Poppins" pitchFamily="2" charset="77"/>
                          <a:ea typeface="Open Sans" pitchFamily="2" charset="0"/>
                          <a:cs typeface="Poppins" pitchFamily="2" charset="77"/>
                        </a:rPr>
                        <a:t>Emergent Ground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750" b="1" i="0" u="none" strike="noStrike" dirty="0">
                          <a:solidFill>
                            <a:srgbClr val="FFFFFF"/>
                          </a:solidFill>
                          <a:effectLst/>
                          <a:latin typeface="Poppins" pitchFamily="2" charset="77"/>
                          <a:ea typeface="Open Sans" pitchFamily="2" charset="0"/>
                          <a:cs typeface="Poppins" pitchFamily="2" charset="77"/>
                        </a:rPr>
                        <a:t>Emergent </a:t>
                      </a:r>
                    </a:p>
                    <a:p>
                      <a:pPr lvl="0" algn="l" fontAlgn="ctr">
                        <a:buNone/>
                      </a:pPr>
                      <a:r>
                        <a:rPr lang="en-US" sz="750" b="1" i="0" u="none" strike="noStrike" dirty="0">
                          <a:solidFill>
                            <a:srgbClr val="FFFFFF"/>
                          </a:solidFill>
                          <a:effectLst/>
                          <a:latin typeface="Poppins" pitchFamily="2" charset="77"/>
                          <a:ea typeface="Open Sans" pitchFamily="2" charset="0"/>
                          <a:cs typeface="Poppins" pitchFamily="2" charset="77"/>
                        </a:rPr>
                        <a:t>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50" b="1" i="0" u="none" strike="noStrike" dirty="0">
                          <a:solidFill>
                            <a:srgbClr val="FFFFFF"/>
                          </a:solidFill>
                          <a:effectLst/>
                          <a:latin typeface="Poppins" pitchFamily="2" charset="77"/>
                          <a:ea typeface="Open Sans" pitchFamily="2" charset="0"/>
                          <a:cs typeface="Poppins" pitchFamily="2" charset="77"/>
                        </a:rPr>
                        <a:t>Emergent</a:t>
                      </a:r>
                    </a:p>
                    <a:p>
                      <a:pPr marL="0" marR="0" lvl="0" indent="0" algn="l" defTabSz="976331" rtl="0" eaLnBrk="1" fontAlgn="ctr" latinLnBrk="0" hangingPunct="1">
                        <a:lnSpc>
                          <a:spcPct val="100000"/>
                        </a:lnSpc>
                        <a:spcBef>
                          <a:spcPts val="0"/>
                        </a:spcBef>
                        <a:spcAft>
                          <a:spcPts val="0"/>
                        </a:spcAft>
                        <a:buClrTx/>
                        <a:buSzTx/>
                        <a:buFontTx/>
                        <a:buNone/>
                        <a:tabLst/>
                        <a:defRPr/>
                      </a:pPr>
                      <a:r>
                        <a:rPr lang="en-US" sz="750" b="1" i="0" u="none" strike="noStrike" dirty="0">
                          <a:solidFill>
                            <a:srgbClr val="FFFFFF"/>
                          </a:solidFill>
                          <a:effectLst/>
                          <a:latin typeface="Poppins" pitchFamily="2" charset="77"/>
                          <a:ea typeface="Open Sans" pitchFamily="2" charset="0"/>
                          <a:cs typeface="Poppins" pitchFamily="2" charset="77"/>
                        </a:rPr>
                        <a:t>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750" b="1" i="0" u="none" strike="noStrike" dirty="0">
                          <a:solidFill>
                            <a:srgbClr val="FFFFFF"/>
                          </a:solidFill>
                          <a:effectLst/>
                          <a:latin typeface="Poppins" pitchFamily="2" charset="77"/>
                          <a:ea typeface="Open Sans" pitchFamily="2" charset="0"/>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Emergency Ground 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t"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750" b="1" i="0" u="none" strike="noStrike" dirty="0">
                          <a:solidFill>
                            <a:srgbClr val="454548"/>
                          </a:solidFill>
                          <a:effectLst/>
                          <a:latin typeface="Poppins" pitchFamily="2" charset="77"/>
                          <a:ea typeface="Open Sans" pitchFamily="2" charset="0"/>
                          <a:cs typeface="Poppins" pitchFamily="2" charset="77"/>
                        </a:rPr>
                        <a:t>Emergency Air 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dirty="0">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Hospital to Hospital Ground </a:t>
                      </a:r>
                    </a:p>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Hospital to Hospital Air </a:t>
                      </a:r>
                    </a:p>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Repatriation to Hospital Near Home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Emergency Water Ambulance </a:t>
                      </a:r>
                    </a:p>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dirty="0">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11763213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Treat and No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20040">
                <a:tc>
                  <a:txBody>
                    <a:bodyPr/>
                    <a:lstStyle/>
                    <a:p>
                      <a:pPr algn="l" fontAlgn="t">
                        <a:spcAft>
                          <a:spcPts val="200"/>
                        </a:spcAft>
                        <a:buNone/>
                      </a:pPr>
                      <a:r>
                        <a:rPr lang="en-US" sz="800" b="1" i="0" u="none" strike="noStrike" dirty="0">
                          <a:solidFill>
                            <a:schemeClr val="accent1"/>
                          </a:solidFill>
                          <a:effectLst/>
                          <a:latin typeface="Poppins" pitchFamily="2" charset="77"/>
                          <a:ea typeface="Open Sans" pitchFamily="2" charset="0"/>
                          <a:cs typeface="Poppins" pitchFamily="2" charset="77"/>
                        </a:rPr>
                        <a:t>NEW! </a:t>
                      </a:r>
                      <a:r>
                        <a:rPr lang="en-US" sz="750" b="1" i="0" u="none" strike="noStrike" dirty="0">
                          <a:solidFill>
                            <a:srgbClr val="454548"/>
                          </a:solidFill>
                          <a:effectLst/>
                          <a:latin typeface="Poppins" pitchFamily="2" charset="77"/>
                          <a:ea typeface="Open Sans" pitchFamily="2" charset="0"/>
                          <a:cs typeface="Poppins" pitchFamily="2" charset="77"/>
                        </a:rPr>
                        <a:t>Parent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Limit 2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9282687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Minor Return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Pet Return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endParaRPr lang="en-US" sz="55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10010221"/>
                  </a:ext>
                </a:extLst>
              </a:tr>
              <a:tr h="320040">
                <a:tc>
                  <a:txBody>
                    <a:body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Sick While Away From Home Expense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$5k max, limit 2 pp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00" b="1" i="0" u="none" strike="noStrike" dirty="0">
                          <a:solidFill>
                            <a:schemeClr val="accent1"/>
                          </a:solidFill>
                          <a:effectLst/>
                          <a:latin typeface="Open Sans" panose="020B0606030504020204" pitchFamily="34" charset="0"/>
                          <a:ea typeface="Open Sans" panose="020B0606030504020204" pitchFamily="34" charset="0"/>
                          <a:cs typeface="Open Sans" panose="020B0606030504020204" pitchFamily="34" charset="0"/>
                        </a:rPr>
                        <a:t>NEW! </a:t>
                      </a:r>
                      <a:r>
                        <a:rPr lang="en-US" sz="5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$5k max, limit 2 pp per year</a:t>
                      </a:r>
                      <a:r>
                        <a:rPr lang="en-US" sz="500" b="0" i="0" u="none" strike="noStrike" baseline="30000"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20040">
                <a:tc>
                  <a:txBody>
                    <a:body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Post-Admission Continued Care </a:t>
                      </a:r>
                    </a:p>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500" b="0" i="0" u="none" strike="noStrike" dirty="0">
                          <a:solidFill>
                            <a:srgbClr val="454548"/>
                          </a:solidFill>
                          <a:effectLst/>
                          <a:latin typeface="Open Sans" pitchFamily="2" charset="0"/>
                          <a:ea typeface="Open Sans" pitchFamily="2" charset="0"/>
                          <a:cs typeface="Open Sans" pitchFamily="2" charset="0"/>
                        </a:rPr>
                        <a:t>$500 max pp</a:t>
                      </a:r>
                      <a:r>
                        <a:rPr lang="en-US" sz="50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500" b="1" i="0" u="none" strike="noStrike" dirty="0">
                          <a:solidFill>
                            <a:schemeClr val="accent1"/>
                          </a:solidFill>
                          <a:effectLst/>
                          <a:latin typeface="Open Sans" panose="020B0606030504020204" pitchFamily="34" charset="0"/>
                          <a:ea typeface="Open Sans" panose="020B0606030504020204" pitchFamily="34" charset="0"/>
                          <a:cs typeface="Open Sans" panose="020B0606030504020204" pitchFamily="34" charset="0"/>
                        </a:rPr>
                        <a:t>NEW!</a:t>
                      </a:r>
                    </a:p>
                    <a:p>
                      <a:pPr algn="l" fontAlgn="ctr">
                        <a:buNone/>
                      </a:pPr>
                      <a:r>
                        <a:rPr lang="en-US" sz="5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$500 max pp</a:t>
                      </a:r>
                      <a:r>
                        <a:rPr lang="en-US" sz="500" b="0" i="0" u="none" strike="noStrike" baseline="30000"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6308243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Patient Return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Companion Emergency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6049517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Hospital Visitor Air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Limit 2 per year</a:t>
                      </a:r>
                      <a:r>
                        <a:rPr kumimoji="0" lang="en-US" sz="55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Vehicle &amp; RV Return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dirty="0">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5040108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Organ Retrieval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Organ Recipient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29817499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50" b="1" i="0" u="none" strike="noStrike" dirty="0">
                          <a:solidFill>
                            <a:srgbClr val="454548"/>
                          </a:solidFill>
                          <a:effectLst/>
                          <a:latin typeface="Poppins" pitchFamily="2" charset="77"/>
                          <a:ea typeface="Open Sans" pitchFamily="2" charset="0"/>
                          <a:cs typeface="Poppins" pitchFamily="2" charset="77"/>
                        </a:rPr>
                        <a:t>Mortal Remains Return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721295802"/>
                  </a:ext>
                </a:extLst>
              </a:tr>
              <a:tr h="320040">
                <a:tc>
                  <a:txBody>
                    <a:bodyPr/>
                    <a:lstStyle/>
                    <a:p>
                      <a:pPr algn="l" fontAlgn="t">
                        <a:spcAft>
                          <a:spcPts val="200"/>
                        </a:spcAft>
                        <a:buNone/>
                      </a:pPr>
                      <a:r>
                        <a:rPr lang="en-US" sz="800" b="1" i="0" u="none" strike="noStrike" dirty="0">
                          <a:solidFill>
                            <a:schemeClr val="accent1"/>
                          </a:solidFill>
                          <a:effectLst/>
                          <a:latin typeface="Poppins" pitchFamily="2" charset="77"/>
                          <a:ea typeface="Open Sans" pitchFamily="2" charset="0"/>
                          <a:cs typeface="Poppins" pitchFamily="2" charset="77"/>
                        </a:rPr>
                        <a:t>NEW! </a:t>
                      </a:r>
                      <a:r>
                        <a:rPr lang="en-US" sz="750" b="1" i="0" u="none" strike="noStrike" dirty="0">
                          <a:solidFill>
                            <a:srgbClr val="454548"/>
                          </a:solidFill>
                          <a:effectLst/>
                          <a:latin typeface="Poppins" pitchFamily="2" charset="77"/>
                          <a:ea typeface="Open Sans" pitchFamily="2" charset="0"/>
                          <a:cs typeface="Poppins" pitchFamily="2" charset="77"/>
                        </a:rPr>
                        <a:t>Advocate Assist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extLst>
                  <a:ext uri="{0D108BD9-81ED-4DB2-BD59-A6C34878D82A}">
                    <a16:rowId xmlns:a16="http://schemas.microsoft.com/office/drawing/2014/main" val="3635605489"/>
                  </a:ext>
                </a:extLst>
              </a:tr>
              <a:tr h="320040">
                <a:tc>
                  <a:txBody>
                    <a:bodyPr/>
                    <a:lstStyle/>
                    <a:p>
                      <a:pPr algn="l" fontAlgn="t">
                        <a:buNone/>
                      </a:pPr>
                      <a:r>
                        <a:rPr lang="en-US" sz="750" b="1" i="0" u="none" strike="noStrike" dirty="0">
                          <a:solidFill>
                            <a:schemeClr val="tx1"/>
                          </a:solidFill>
                          <a:effectLst/>
                          <a:latin typeface="Poppins" pitchFamily="2" charset="77"/>
                          <a:ea typeface="Open Sans" pitchFamily="2" charset="0"/>
                          <a:cs typeface="Poppins" pitchFamily="2" charset="77"/>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750" b="1" i="0" u="none" strike="noStrike" kern="1200" cap="none" spc="0" normalizeH="0" baseline="0" noProof="0" dirty="0">
                          <a:ln>
                            <a:noFill/>
                          </a:ln>
                          <a:solidFill>
                            <a:schemeClr val="tx1"/>
                          </a:solidFill>
                          <a:effectLst/>
                          <a:uLnTx/>
                          <a:uFillTx/>
                          <a:latin typeface="Poppins" panose="00000500000000000000" pitchFamily="2" charset="0"/>
                          <a:ea typeface="Open Sans" panose="020B0606030504020204" pitchFamily="34" charset="0"/>
                          <a:cs typeface="Poppins" panose="00000500000000000000" pitchFamily="2" charset="0"/>
                        </a:rPr>
                        <a:t>$9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750" b="1" i="0" u="none" strike="noStrike" kern="1200" cap="none" spc="0" normalizeH="0" baseline="0" noProof="0" dirty="0">
                          <a:ln>
                            <a:noFill/>
                          </a:ln>
                          <a:solidFill>
                            <a:schemeClr val="tx1"/>
                          </a:solidFill>
                          <a:effectLst/>
                          <a:uLnTx/>
                          <a:uFillTx/>
                          <a:latin typeface="Poppins" panose="00000500000000000000" pitchFamily="2" charset="0"/>
                          <a:ea typeface="Open Sans" panose="020B0606030504020204" pitchFamily="34" charset="0"/>
                          <a:cs typeface="Poppins" panose="00000500000000000000" pitchFamily="2" charset="0"/>
                        </a:rPr>
                        <a:t>$14</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5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$19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5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$39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algn="l" fontAlgn="t">
                        <a:buNone/>
                      </a:pPr>
                      <a:r>
                        <a:rPr lang="en-US" sz="750" b="1" i="0" u="none" strike="noStrike" dirty="0">
                          <a:solidFill>
                            <a:schemeClr val="bg1"/>
                          </a:solidFill>
                          <a:effectLst/>
                          <a:latin typeface="Poppins" pitchFamily="2" charset="77"/>
                          <a:ea typeface="Open Sans" pitchFamily="2" charset="0"/>
                          <a:cs typeface="Poppins" pitchFamily="2" charset="77"/>
                        </a:rPr>
                        <a:t>Scan for product guide &gt;&gt;&gt;</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6">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7" name="TextBox 6">
            <a:extLst>
              <a:ext uri="{FF2B5EF4-FFF2-40B4-BE49-F238E27FC236}">
                <a16:creationId xmlns:a16="http://schemas.microsoft.com/office/drawing/2014/main" id="{9D300816-A78F-C1E9-55D7-95C4538813E0}"/>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1"/>
                </a:solidFill>
                <a:latin typeface="Poppins" panose="00000500000000000000" pitchFamily="2" charset="0"/>
                <a:cs typeface="Poppins" panose="00000500000000000000" pitchFamily="2" charset="0"/>
              </a:rPr>
              <a:t>Emergency medical transportation protection</a:t>
            </a:r>
          </a:p>
        </p:txBody>
      </p:sp>
      <p:sp>
        <p:nvSpPr>
          <p:cNvPr id="8" name="TextBox 7">
            <a:extLst>
              <a:ext uri="{FF2B5EF4-FFF2-40B4-BE49-F238E27FC236}">
                <a16:creationId xmlns:a16="http://schemas.microsoft.com/office/drawing/2014/main" id="{6A6BE876-BEA9-7FDB-8DC9-586B447E3726}"/>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1"/>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sp>
        <p:nvSpPr>
          <p:cNvPr id="9" name="TextBox 8">
            <a:extLst>
              <a:ext uri="{FF2B5EF4-FFF2-40B4-BE49-F238E27FC236}">
                <a16:creationId xmlns:a16="http://schemas.microsoft.com/office/drawing/2014/main" id="{D9C44F05-1801-D3DB-C4CC-0BC64FCD6BE4}"/>
              </a:ext>
            </a:extLst>
          </p:cNvPr>
          <p:cNvSpPr txBox="1">
            <a:spLocks noGrp="1" noRot="1" noMove="1" noResize="1" noEditPoints="1" noAdjustHandles="1" noChangeArrowheads="1" noChangeShapeType="1"/>
          </p:cNvSpPr>
          <p:nvPr/>
        </p:nvSpPr>
        <p:spPr>
          <a:xfrm>
            <a:off x="451596" y="6850571"/>
            <a:ext cx="1629647" cy="2788456"/>
          </a:xfrm>
          <a:prstGeom prst="rect">
            <a:avLst/>
          </a:prstGeom>
          <a:noFill/>
        </p:spPr>
        <p:txBody>
          <a:bodyPr wrap="square" rtlCol="0">
            <a:spAutoFit/>
          </a:bodyPr>
          <a:lstStyle/>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Coverage territories </a:t>
            </a:r>
          </a:p>
          <a:p>
            <a:pPr>
              <a:lnSpc>
                <a:spcPct val="114000"/>
              </a:lnSpc>
            </a:pPr>
            <a:r>
              <a:rPr lang="en-US" sz="550" b="0" dirty="0">
                <a:solidFill>
                  <a:schemeClr val="accent3">
                    <a:lumMod val="50000"/>
                  </a:schemeClr>
                </a:solidFill>
                <a:latin typeface="Open Sans" pitchFamily="2" charset="0"/>
                <a:ea typeface="Open Sans" pitchFamily="2" charset="0"/>
                <a:cs typeface="Open Sans" pitchFamily="2" charset="0"/>
              </a:rPr>
              <a:t>1: Continental U.S., Hawaii, and Alaska| 2: Continental U.S., Hawaii, Alaska, and Canada | 3: Continental U.S., Hawaii, Alaska, Canada, Mexico, and the Caribbean | 4: Worldwide: to include any region with the exclusion of Antarctica and not prohibited by U.S. law or U.S. travel advisories. Contingent upon ten (10) day notice of travel.</a:t>
            </a:r>
          </a:p>
          <a:p>
            <a:pPr>
              <a:lnSpc>
                <a:spcPct val="114000"/>
              </a:lnSpc>
            </a:pPr>
            <a:endParaRPr lang="en-US" sz="550" b="0" dirty="0">
              <a:solidFill>
                <a:schemeClr val="accent3">
                  <a:lumMod val="50000"/>
                </a:schemeClr>
              </a:solidFill>
              <a:latin typeface="Open Sans" pitchFamily="2" charset="0"/>
              <a:ea typeface="Open Sans" pitchFamily="2" charset="0"/>
              <a:cs typeface="Open Sans" pitchFamily="2" charset="0"/>
            </a:endParaRPr>
          </a:p>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Disclaimer</a:t>
            </a:r>
          </a:p>
          <a:p>
            <a:pPr>
              <a:lnSpc>
                <a:spcPct val="114000"/>
              </a:lnSpc>
            </a:pPr>
            <a:r>
              <a:rPr lang="en-US" sz="550" b="0" dirty="0">
                <a:solidFill>
                  <a:schemeClr val="accent3">
                    <a:lumMod val="50000"/>
                  </a:schemeClr>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
        <p:nvSpPr>
          <p:cNvPr id="10" name="TextBox 9">
            <a:extLst>
              <a:ext uri="{FF2B5EF4-FFF2-40B4-BE49-F238E27FC236}">
                <a16:creationId xmlns:a16="http://schemas.microsoft.com/office/drawing/2014/main" id="{65226644-4398-A143-2032-6C2034ACD8BA}"/>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1"/>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1"/>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pic>
        <p:nvPicPr>
          <p:cNvPr id="11" name="Picture 10" descr="MASA Access">
            <a:extLst>
              <a:ext uri="{FF2B5EF4-FFF2-40B4-BE49-F238E27FC236}">
                <a16:creationId xmlns:a16="http://schemas.microsoft.com/office/drawing/2014/main" id="{1C5B5DEC-2847-35B4-ADD6-9927D0F6F01A}"/>
              </a:ext>
            </a:extLst>
          </p:cNvPr>
          <p:cNvPicPr>
            <a:picLocks noGrp="1" noRot="1" noMove="1" noResize="1" noEditPoints="1" noAdjustHandles="1" noChangeArrowheads="1" noChangeShapeType="1" noCrop="1"/>
          </p:cNvPicPr>
          <p:nvPr/>
        </p:nvPicPr>
        <p:blipFill>
          <a:blip r:embed="rId7"/>
          <a:stretch>
            <a:fillRect/>
          </a:stretch>
        </p:blipFill>
        <p:spPr>
          <a:xfrm>
            <a:off x="5256777" y="433524"/>
            <a:ext cx="2064026" cy="275203"/>
          </a:xfrm>
          <a:prstGeom prst="rect">
            <a:avLst/>
          </a:prstGeom>
        </p:spPr>
      </p:pic>
      <p:sp>
        <p:nvSpPr>
          <p:cNvPr id="2" name="TextBox 1">
            <a:extLst>
              <a:ext uri="{FF2B5EF4-FFF2-40B4-BE49-F238E27FC236}">
                <a16:creationId xmlns:a16="http://schemas.microsoft.com/office/drawing/2014/main" id="{17FE3B93-743B-CCBE-5067-F1E5FFB72F35}"/>
              </a:ext>
            </a:extLst>
          </p:cNvPr>
          <p:cNvSpPr txBox="1"/>
          <p:nvPr/>
        </p:nvSpPr>
        <p:spPr>
          <a:xfrm>
            <a:off x="9497961" y="7728155"/>
            <a:ext cx="184731" cy="340863"/>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00529951"/>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2425</TotalTime>
  <Words>2278</Words>
  <Application>Microsoft Office PowerPoint</Application>
  <PresentationFormat>Custom</PresentationFormat>
  <Paragraphs>298</Paragraphs>
  <Slides>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14</cp:revision>
  <cp:lastPrinted>2026-06-25T22:04:40Z</cp:lastPrinted>
  <dcterms:created xsi:type="dcterms:W3CDTF">2024-03-14T18:51:59Z</dcterms:created>
  <dcterms:modified xsi:type="dcterms:W3CDTF">2026-09-14T21:42:49Z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