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6"/>
  </p:notesMasterIdLst>
  <p:handoutMasterIdLst>
    <p:handoutMasterId r:id="rId7"/>
  </p:handoutMasterIdLst>
  <p:sldIdLst>
    <p:sldId id="262" r:id="rId2"/>
    <p:sldId id="258" r:id="rId3"/>
    <p:sldId id="261" r:id="rId4"/>
    <p:sldId id="263" r:id="rId5"/>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485FFD89-4FBB-40AE-9C68-F38CFDEF9273}">
          <p14:sldIdLst>
            <p14:sldId id="262"/>
          </p14:sldIdLst>
        </p14:section>
        <p14:section name="Two page version" id="{341B911A-C491-43F8-AAA6-A696E6DBF332}">
          <p14:sldIdLst>
            <p14:sldId id="258"/>
            <p14:sldId id="261"/>
          </p14:sldIdLst>
        </p14:section>
        <p14:section name="One page version" id="{8165AE70-829A-43E3-A72E-0199C5EA5D33}">
          <p14:sldIdLst>
            <p14:sldId id="26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4548"/>
    <a:srgbClr val="ABABAC"/>
    <a:srgbClr val="5A5A5C"/>
    <a:srgbClr val="EEEAF3"/>
    <a:srgbClr val="F4F1F8"/>
    <a:srgbClr val="CEC4CC"/>
    <a:srgbClr val="545456"/>
    <a:srgbClr val="D3C9E0"/>
    <a:srgbClr val="54378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C4F534-308F-4115-8F7D-1E6CAD51B79C}" v="11" dt="2026-09-14T21:39:56.2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84" d="100"/>
          <a:sy n="184" d="100"/>
        </p:scale>
        <p:origin x="-1834" y="-49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tlin Meurer" userId="26c5f275-83f7-4ff9-a9af-25b69cd81c90" providerId="ADAL" clId="{225E5C60-4D43-527E-B90F-717745CC62AC}"/>
    <pc:docChg chg="custSel modSld">
      <pc:chgData name="Kaitlin Meurer" userId="26c5f275-83f7-4ff9-a9af-25b69cd81c90" providerId="ADAL" clId="{225E5C60-4D43-527E-B90F-717745CC62AC}" dt="2026-08-31T18:58:08.147" v="22" actId="20577"/>
      <pc:docMkLst>
        <pc:docMk/>
      </pc:docMkLst>
      <pc:sldChg chg="addSp modSp mod">
        <pc:chgData name="Kaitlin Meurer" userId="26c5f275-83f7-4ff9-a9af-25b69cd81c90" providerId="ADAL" clId="{225E5C60-4D43-527E-B90F-717745CC62AC}" dt="2026-08-31T18:56:24.771" v="10"/>
        <pc:sldMkLst>
          <pc:docMk/>
          <pc:sldMk cId="3395868442" sldId="261"/>
        </pc:sldMkLst>
        <pc:spChg chg="add mod">
          <ac:chgData name="Kaitlin Meurer" userId="26c5f275-83f7-4ff9-a9af-25b69cd81c90" providerId="ADAL" clId="{225E5C60-4D43-527E-B90F-717745CC62AC}" dt="2026-08-31T18:56:24.771" v="10"/>
          <ac:spMkLst>
            <pc:docMk/>
            <pc:sldMk cId="3395868442" sldId="261"/>
            <ac:spMk id="3" creationId="{A4428F3D-6529-771B-7256-F7A1295D879A}"/>
          </ac:spMkLst>
        </pc:spChg>
        <pc:spChg chg="add mod">
          <ac:chgData name="Kaitlin Meurer" userId="26c5f275-83f7-4ff9-a9af-25b69cd81c90" providerId="ADAL" clId="{225E5C60-4D43-527E-B90F-717745CC62AC}" dt="2026-08-31T18:56:24.771" v="10"/>
          <ac:spMkLst>
            <pc:docMk/>
            <pc:sldMk cId="3395868442" sldId="261"/>
            <ac:spMk id="6" creationId="{05699D13-EB07-82B9-D449-E8298EDCE6F5}"/>
          </ac:spMkLst>
        </pc:spChg>
        <pc:graphicFrameChg chg="mod modGraphic">
          <ac:chgData name="Kaitlin Meurer" userId="26c5f275-83f7-4ff9-a9af-25b69cd81c90" providerId="ADAL" clId="{225E5C60-4D43-527E-B90F-717745CC62AC}" dt="2026-08-31T18:56:09.243" v="9" actId="20577"/>
          <ac:graphicFrameMkLst>
            <pc:docMk/>
            <pc:sldMk cId="3395868442" sldId="261"/>
            <ac:graphicFrameMk id="2" creationId="{69589B58-0D55-92AF-B2EE-73BAF92A7F56}"/>
          </ac:graphicFrameMkLst>
        </pc:graphicFrameChg>
      </pc:sldChg>
      <pc:sldChg chg="addSp modSp mod">
        <pc:chgData name="Kaitlin Meurer" userId="26c5f275-83f7-4ff9-a9af-25b69cd81c90" providerId="ADAL" clId="{225E5C60-4D43-527E-B90F-717745CC62AC}" dt="2026-08-31T18:58:08.147" v="22" actId="20577"/>
        <pc:sldMkLst>
          <pc:docMk/>
          <pc:sldMk cId="3900529951" sldId="263"/>
        </pc:sldMkLst>
        <pc:graphicFrameChg chg="mod modGraphic">
          <ac:chgData name="Kaitlin Meurer" userId="26c5f275-83f7-4ff9-a9af-25b69cd81c90" providerId="ADAL" clId="{225E5C60-4D43-527E-B90F-717745CC62AC}" dt="2026-08-31T18:58:08.147" v="22" actId="20577"/>
          <ac:graphicFrameMkLst>
            <pc:docMk/>
            <pc:sldMk cId="3900529951" sldId="263"/>
            <ac:graphicFrameMk id="3" creationId="{3CF87DA8-DD44-8439-92EB-1F8AAD81A1D7}"/>
          </ac:graphicFrameMkLst>
        </pc:graphicFrameChg>
      </pc:sldChg>
    </pc:docChg>
  </pc:docChgLst>
  <pc:docChgLst>
    <pc:chgData name="Elise Yancey" userId="da350038-5415-440d-a3a0-39230d3f8ae8" providerId="ADAL" clId="{FE0FE473-AB6C-4F8A-A7A5-BCAE2A980BC8}"/>
    <pc:docChg chg="undo custSel addSld delSld modSld modSection">
      <pc:chgData name="Elise Yancey" userId="da350038-5415-440d-a3a0-39230d3f8ae8" providerId="ADAL" clId="{FE0FE473-AB6C-4F8A-A7A5-BCAE2A980BC8}" dt="2026-09-14T21:40:06.900" v="375" actId="255"/>
      <pc:docMkLst>
        <pc:docMk/>
      </pc:docMkLst>
      <pc:sldChg chg="modSp mod">
        <pc:chgData name="Elise Yancey" userId="da350038-5415-440d-a3a0-39230d3f8ae8" providerId="ADAL" clId="{FE0FE473-AB6C-4F8A-A7A5-BCAE2A980BC8}" dt="2026-09-01T16:56:06.763" v="370" actId="12612"/>
        <pc:sldMkLst>
          <pc:docMk/>
          <pc:sldMk cId="3395868442" sldId="261"/>
        </pc:sldMkLst>
        <pc:graphicFrameChg chg="modGraphic">
          <ac:chgData name="Elise Yancey" userId="da350038-5415-440d-a3a0-39230d3f8ae8" providerId="ADAL" clId="{FE0FE473-AB6C-4F8A-A7A5-BCAE2A980BC8}" dt="2026-09-01T16:56:06.763" v="370" actId="12612"/>
          <ac:graphicFrameMkLst>
            <pc:docMk/>
            <pc:sldMk cId="3395868442" sldId="261"/>
            <ac:graphicFrameMk id="2" creationId="{69589B58-0D55-92AF-B2EE-73BAF92A7F56}"/>
          </ac:graphicFrameMkLst>
        </pc:graphicFrameChg>
      </pc:sldChg>
      <pc:sldChg chg="modSp mod">
        <pc:chgData name="Elise Yancey" userId="da350038-5415-440d-a3a0-39230d3f8ae8" providerId="ADAL" clId="{FE0FE473-AB6C-4F8A-A7A5-BCAE2A980BC8}" dt="2026-09-14T21:40:06.900" v="375" actId="255"/>
        <pc:sldMkLst>
          <pc:docMk/>
          <pc:sldMk cId="3900529951" sldId="263"/>
        </pc:sldMkLst>
        <pc:graphicFrameChg chg="mod modGraphic">
          <ac:chgData name="Elise Yancey" userId="da350038-5415-440d-a3a0-39230d3f8ae8" providerId="ADAL" clId="{FE0FE473-AB6C-4F8A-A7A5-BCAE2A980BC8}" dt="2026-09-14T21:40:06.900" v="375" actId="255"/>
          <ac:graphicFrameMkLst>
            <pc:docMk/>
            <pc:sldMk cId="3900529951" sldId="263"/>
            <ac:graphicFrameMk id="3" creationId="{3CF87DA8-DD44-8439-92EB-1F8AAD81A1D7}"/>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9/14/2026</a:t>
            </a:fld>
            <a:endParaRPr lang="en-US"/>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9/14/2026</a:t>
            </a:fld>
            <a:endParaRPr lang="en-US"/>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ECBB824-6677-4AEB-8D96-7E9C84DD084F}" type="slidenum">
              <a:rPr lang="en-US" smtClean="0"/>
              <a:t>1</a:t>
            </a:fld>
            <a:endParaRPr lang="en-US"/>
          </a:p>
        </p:txBody>
      </p:sp>
    </p:spTree>
    <p:extLst>
      <p:ext uri="{BB962C8B-B14F-4D97-AF65-F5344CB8AC3E}">
        <p14:creationId xmlns:p14="http://schemas.microsoft.com/office/powerpoint/2010/main" val="3999328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 the slide layouts there is another version of this without the call to action box on the bottom left.</a:t>
            </a:r>
          </a:p>
          <a:p>
            <a:endParaRPr lang="en-US"/>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a:p>
        </p:txBody>
      </p:sp>
    </p:spTree>
    <p:extLst>
      <p:ext uri="{BB962C8B-B14F-4D97-AF65-F5344CB8AC3E}">
        <p14:creationId xmlns:p14="http://schemas.microsoft.com/office/powerpoint/2010/main" val="1774341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a:t>To customize the table see instructions below.</a:t>
            </a:r>
          </a:p>
          <a:p>
            <a:pPr>
              <a:spcAft>
                <a:spcPts val="600"/>
              </a:spcAft>
            </a:pPr>
            <a:r>
              <a:rPr lang="en-US"/>
              <a:t>Reminders for adjustments:</a:t>
            </a:r>
          </a:p>
          <a:p>
            <a:pPr>
              <a:spcAft>
                <a:spcPts val="600"/>
              </a:spcAft>
            </a:pPr>
            <a:endParaRPr lang="en-US"/>
          </a:p>
          <a:p>
            <a:pPr marL="171450" indent="-171450">
              <a:spcAft>
                <a:spcPts val="600"/>
              </a:spcAft>
              <a:buFont typeface="Arial" panose="020B0604020202020204" pitchFamily="34" charset="0"/>
              <a:buChar char="•"/>
            </a:pPr>
            <a:r>
              <a:rPr lang="en-US"/>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a:t>Adjusting benefit definitions is not approved.</a:t>
            </a:r>
          </a:p>
          <a:p>
            <a:pPr marL="171450" indent="-171450">
              <a:spcAft>
                <a:spcPts val="600"/>
              </a:spcAft>
              <a:buFont typeface="Arial" panose="020B0604020202020204" pitchFamily="34" charset="0"/>
              <a:buChar char="•"/>
            </a:pPr>
            <a:r>
              <a:rPr lang="en-US"/>
              <a:t>Removing limits </a:t>
            </a:r>
            <a:r>
              <a:rPr lang="en-US" b="1"/>
              <a:t>is not approved.</a:t>
            </a:r>
          </a:p>
          <a:p>
            <a:pPr marL="171450" indent="-171450">
              <a:spcAft>
                <a:spcPts val="600"/>
              </a:spcAft>
              <a:buFont typeface="Arial" panose="020B0604020202020204" pitchFamily="34" charset="0"/>
              <a:buChar char="•"/>
            </a:pPr>
            <a:r>
              <a:rPr lang="en-US"/>
              <a:t>Removing the scannable QR codes which direct to the corresponding product guide is not approved.</a:t>
            </a:r>
          </a:p>
          <a:p>
            <a:pPr marL="171450" indent="-171450">
              <a:spcAft>
                <a:spcPts val="600"/>
              </a:spcAft>
              <a:buFont typeface="Arial" panose="020B0604020202020204" pitchFamily="34" charset="0"/>
              <a:buChar char="•"/>
            </a:pPr>
            <a:r>
              <a:rPr lang="en-US"/>
              <a:t>Ensure the guide is coordinated to the state the company is sitused in before making adjustments.</a:t>
            </a:r>
          </a:p>
          <a:p>
            <a:pPr>
              <a:spcAft>
                <a:spcPts val="600"/>
              </a:spcAft>
            </a:pPr>
            <a:endParaRPr lang="en-US"/>
          </a:p>
          <a:p>
            <a:pPr>
              <a:spcAft>
                <a:spcPts val="600"/>
              </a:spcAft>
            </a:pPr>
            <a:r>
              <a:rPr lang="en-US" b="1"/>
              <a:t>Table customization instructions:</a:t>
            </a:r>
            <a:endParaRPr lang="en-US"/>
          </a:p>
          <a:p>
            <a:pPr>
              <a:spcAft>
                <a:spcPts val="600"/>
              </a:spcAft>
            </a:pPr>
            <a:r>
              <a:rPr lang="en-US"/>
              <a:t>To remove a plan column: </a:t>
            </a:r>
          </a:p>
          <a:p>
            <a:pPr>
              <a:spcAft>
                <a:spcPts val="600"/>
              </a:spcAft>
            </a:pPr>
            <a:endParaRPr lang="en-US"/>
          </a:p>
          <a:p>
            <a:pPr>
              <a:spcAft>
                <a:spcPts val="600"/>
              </a:spcAft>
            </a:pPr>
            <a:r>
              <a:rPr lang="en-US"/>
              <a:t>1. hover over the plan columns (vertical) you want removed until you see a downward bold black arrow — click and the column should be fully selected and highlighted.</a:t>
            </a:r>
          </a:p>
          <a:p>
            <a:pPr>
              <a:spcAft>
                <a:spcPts val="600"/>
              </a:spcAft>
            </a:pPr>
            <a:r>
              <a:rPr lang="en-US"/>
              <a:t>2. Right-click inside of that column and select "delete" &gt; "delete column" from the pop-up bar.</a:t>
            </a:r>
          </a:p>
          <a:p>
            <a:pPr>
              <a:spcAft>
                <a:spcPts val="600"/>
              </a:spcAft>
            </a:pPr>
            <a:r>
              <a:rPr lang="en-US"/>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a:p>
        </p:txBody>
      </p:sp>
    </p:spTree>
    <p:extLst>
      <p:ext uri="{BB962C8B-B14F-4D97-AF65-F5344CB8AC3E}">
        <p14:creationId xmlns:p14="http://schemas.microsoft.com/office/powerpoint/2010/main" val="305670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spcAft>
                <a:spcPts val="600"/>
              </a:spcAft>
            </a:pPr>
            <a:r>
              <a:rPr lang="en-US" b="1"/>
              <a:t>To customize the table see instructions below.</a:t>
            </a:r>
          </a:p>
          <a:p>
            <a:pPr>
              <a:spcAft>
                <a:spcPts val="600"/>
              </a:spcAft>
            </a:pPr>
            <a:r>
              <a:rPr lang="en-US"/>
              <a:t>Reminders for adjustments:</a:t>
            </a:r>
          </a:p>
          <a:p>
            <a:pPr>
              <a:spcAft>
                <a:spcPts val="600"/>
              </a:spcAft>
            </a:pPr>
            <a:endParaRPr lang="en-US"/>
          </a:p>
          <a:p>
            <a:pPr marL="171450" indent="-171450">
              <a:spcAft>
                <a:spcPts val="600"/>
              </a:spcAft>
              <a:buFont typeface="Arial" panose="020B0604020202020204" pitchFamily="34" charset="0"/>
              <a:buChar char="•"/>
            </a:pPr>
            <a:r>
              <a:rPr lang="en-US"/>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a:t>Adjusting benefit definitions is not approved.</a:t>
            </a:r>
          </a:p>
          <a:p>
            <a:pPr marL="171450" indent="-171450">
              <a:spcAft>
                <a:spcPts val="600"/>
              </a:spcAft>
              <a:buFont typeface="Arial" panose="020B0604020202020204" pitchFamily="34" charset="0"/>
              <a:buChar char="•"/>
            </a:pPr>
            <a:r>
              <a:rPr lang="en-US"/>
              <a:t>Removing limits </a:t>
            </a:r>
            <a:r>
              <a:rPr lang="en-US" b="1"/>
              <a:t>is not approved.</a:t>
            </a:r>
          </a:p>
          <a:p>
            <a:pPr marL="171450" indent="-171450">
              <a:spcAft>
                <a:spcPts val="600"/>
              </a:spcAft>
              <a:buFont typeface="Arial" panose="020B0604020202020204" pitchFamily="34" charset="0"/>
              <a:buChar char="•"/>
            </a:pPr>
            <a:r>
              <a:rPr lang="en-US"/>
              <a:t>Removing the scannable QR codes which direct to the corresponding product guide is not approved.</a:t>
            </a:r>
          </a:p>
          <a:p>
            <a:pPr marL="171450" indent="-171450">
              <a:spcAft>
                <a:spcPts val="600"/>
              </a:spcAft>
              <a:buFont typeface="Arial" panose="020B0604020202020204" pitchFamily="34" charset="0"/>
              <a:buChar char="•"/>
            </a:pPr>
            <a:r>
              <a:rPr lang="en-US"/>
              <a:t>Ensure the guide is coordinated to the state the company is sitused in before making adjustments.</a:t>
            </a:r>
          </a:p>
          <a:p>
            <a:pPr>
              <a:spcAft>
                <a:spcPts val="600"/>
              </a:spcAft>
            </a:pPr>
            <a:endParaRPr lang="en-US"/>
          </a:p>
          <a:p>
            <a:pPr>
              <a:spcAft>
                <a:spcPts val="600"/>
              </a:spcAft>
            </a:pPr>
            <a:r>
              <a:rPr lang="en-US" b="1"/>
              <a:t>Table customization instructions:</a:t>
            </a:r>
            <a:endParaRPr lang="en-US"/>
          </a:p>
          <a:p>
            <a:pPr>
              <a:spcAft>
                <a:spcPts val="600"/>
              </a:spcAft>
            </a:pPr>
            <a:r>
              <a:rPr lang="en-US"/>
              <a:t>To remove a plan column: </a:t>
            </a:r>
          </a:p>
          <a:p>
            <a:pPr>
              <a:spcAft>
                <a:spcPts val="600"/>
              </a:spcAft>
            </a:pPr>
            <a:endParaRPr lang="en-US"/>
          </a:p>
          <a:p>
            <a:pPr>
              <a:spcAft>
                <a:spcPts val="600"/>
              </a:spcAft>
            </a:pPr>
            <a:r>
              <a:rPr lang="en-US"/>
              <a:t>1. hover over the plan columns (vertical) you want removed until you see a downward bold black arrow — click and the column should be fully selected and highlighted.</a:t>
            </a:r>
          </a:p>
          <a:p>
            <a:pPr>
              <a:spcAft>
                <a:spcPts val="600"/>
              </a:spcAft>
            </a:pPr>
            <a:r>
              <a:rPr lang="en-US"/>
              <a:t>2. Right-click inside of that column and select "delete" &gt; "delete column" from the pop-up bar.</a:t>
            </a:r>
          </a:p>
          <a:p>
            <a:pPr>
              <a:spcAft>
                <a:spcPts val="600"/>
              </a:spcAft>
            </a:pPr>
            <a:r>
              <a:rPr lang="en-US"/>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a:t>4. To make sure the table still looks good on the page, select the entire table, then go to the "Table layout" tab. Under "Table size" ensure that the width of the table is 7.5".</a:t>
            </a:r>
          </a:p>
          <a:p>
            <a:r>
              <a:rPr lang="en-US"/>
              <a:t>5. Don’t forget to fill in the colorful box on the left with the enrollment site information. This is also removable if you prefer.</a:t>
            </a:r>
          </a:p>
          <a:p>
            <a:endParaRPr lang="en-US"/>
          </a:p>
        </p:txBody>
      </p:sp>
      <p:sp>
        <p:nvSpPr>
          <p:cNvPr id="4" name="Slide Number Placeholder 3"/>
          <p:cNvSpPr>
            <a:spLocks noGrp="1"/>
          </p:cNvSpPr>
          <p:nvPr>
            <p:ph type="sldNum" sz="quarter" idx="5"/>
          </p:nvPr>
        </p:nvSpPr>
        <p:spPr/>
        <p:txBody>
          <a:bodyPr/>
          <a:lstStyle/>
          <a:p>
            <a:fld id="{6ECBB824-6677-4AEB-8D96-7E9C84DD084F}" type="slidenum">
              <a:rPr lang="en-US" smtClean="0"/>
              <a:t>4</a:t>
            </a:fld>
            <a:endParaRPr lang="en-US"/>
          </a:p>
        </p:txBody>
      </p:sp>
    </p:spTree>
    <p:extLst>
      <p:ext uri="{BB962C8B-B14F-4D97-AF65-F5344CB8AC3E}">
        <p14:creationId xmlns:p14="http://schemas.microsoft.com/office/powerpoint/2010/main" val="2062947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 sheet">
    <p:bg>
      <p:bgPr>
        <a:solidFill>
          <a:schemeClr val="bg1"/>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A2644ED-6964-0C27-C4D5-1D7BE1DF6D2D}"/>
              </a:ext>
            </a:extLst>
          </p:cNvPr>
          <p:cNvCxnSpPr>
            <a:stCxn id="7" idx="6"/>
            <a:endCxn id="13" idx="2"/>
          </p:cNvCxnSpPr>
          <p:nvPr userDrawn="1"/>
        </p:nvCxnSpPr>
        <p:spPr>
          <a:xfrm>
            <a:off x="1133444" y="2810108"/>
            <a:ext cx="4786627" cy="0"/>
          </a:xfrm>
          <a:prstGeom prst="line">
            <a:avLst/>
          </a:prstGeom>
          <a:ln w="12700">
            <a:solidFill>
              <a:schemeClr val="accent5"/>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5BD0068-55DB-0DD0-B637-04A07566EE33}"/>
              </a:ext>
            </a:extLst>
          </p:cNvPr>
          <p:cNvSpPr txBox="1"/>
          <p:nvPr userDrawn="1"/>
        </p:nvSpPr>
        <p:spPr>
          <a:xfrm>
            <a:off x="565702" y="1277298"/>
            <a:ext cx="5745645" cy="1077218"/>
          </a:xfrm>
          <a:prstGeom prst="rect">
            <a:avLst/>
          </a:prstGeom>
          <a:noFill/>
        </p:spPr>
        <p:txBody>
          <a:bodyPr wrap="square" rtlCol="0">
            <a:spAutoFit/>
          </a:bodyPr>
          <a:lstStyle/>
          <a:p>
            <a:r>
              <a:rPr lang="en-US" sz="3200" b="1">
                <a:latin typeface="Poppins" panose="00000500000000000000" pitchFamily="2" charset="0"/>
                <a:cs typeface="Poppins" panose="00000500000000000000" pitchFamily="2" charset="0"/>
              </a:rPr>
              <a:t>How to prepare a MASA enrollment benefit guide</a:t>
            </a:r>
          </a:p>
        </p:txBody>
      </p:sp>
      <p:sp>
        <p:nvSpPr>
          <p:cNvPr id="5" name="TextBox 4">
            <a:extLst>
              <a:ext uri="{FF2B5EF4-FFF2-40B4-BE49-F238E27FC236}">
                <a16:creationId xmlns:a16="http://schemas.microsoft.com/office/drawing/2014/main" id="{10A7BC80-4C00-5FD2-8B63-7EA8533C1ABE}"/>
              </a:ext>
            </a:extLst>
          </p:cNvPr>
          <p:cNvSpPr txBox="1"/>
          <p:nvPr userDrawn="1"/>
        </p:nvSpPr>
        <p:spPr>
          <a:xfrm>
            <a:off x="4114803" y="4791116"/>
            <a:ext cx="3159756" cy="4751685"/>
          </a:xfrm>
          <a:prstGeom prst="rect">
            <a:avLst/>
          </a:prstGeom>
          <a:noFill/>
        </p:spPr>
        <p:txBody>
          <a:bodyPr wrap="square">
            <a:spAutoFit/>
          </a:bodyPr>
          <a:lstStyle/>
          <a:p>
            <a:pPr>
              <a:lnSpc>
                <a:spcPct val="125000"/>
              </a:lnSpc>
              <a:spcAft>
                <a:spcPts val="1200"/>
              </a:spcAft>
            </a:pPr>
            <a:r>
              <a:rPr lang="en-US" sz="1300" b="1">
                <a:solidFill>
                  <a:schemeClr val="accent5"/>
                </a:solidFill>
                <a:latin typeface="Poppins" pitchFamily="2" charset="77"/>
                <a:ea typeface="Open Sans" panose="020B0606030504020204" pitchFamily="34" charset="0"/>
                <a:cs typeface="Poppins" pitchFamily="2" charset="77"/>
              </a:rPr>
              <a:t>Table customization instructions</a:t>
            </a:r>
            <a:endParaRPr lang="en-US" sz="130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a:latin typeface="Poppins" pitchFamily="2" charset="77"/>
                <a:ea typeface="Open Sans" panose="020B0606030504020204" pitchFamily="34" charset="0"/>
                <a:cs typeface="Poppins" pitchFamily="2" charset="77"/>
              </a:rPr>
              <a:t>To remove a plan column: </a:t>
            </a:r>
            <a:endParaRPr lang="en-US" sz="100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marR="0" indent="-228600" algn="l" defTabSz="820583" rtl="0" eaLnBrk="1" fontAlgn="auto" latinLnBrk="0" hangingPunct="1">
              <a:lnSpc>
                <a:spcPct val="125000"/>
              </a:lnSpc>
              <a:spcBef>
                <a:spcPts val="0"/>
              </a:spcBef>
              <a:spcAft>
                <a:spcPts val="1200"/>
              </a:spcAft>
              <a:buClrTx/>
              <a:buSzTx/>
              <a:buFont typeface="+mj-lt"/>
              <a:buAutoNum type="arabicPeriod"/>
              <a:tabLst/>
              <a:defRPr/>
            </a:pPr>
            <a:r>
              <a:rPr lang="en-US" sz="100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"Essential care transport" or "Sick while away"</a:t>
            </a:r>
          </a:p>
          <a:p>
            <a:pPr marL="228600" indent="-228600">
              <a:lnSpc>
                <a:spcPct val="125000"/>
              </a:lnSpc>
              <a:spcAft>
                <a:spcPts val="1200"/>
              </a:spcAft>
              <a:buFont typeface="+mj-lt"/>
              <a:buAutoNum type="arabicPeriod"/>
            </a:pPr>
            <a:r>
              <a:rPr lang="en-US" sz="100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6" name="TextBox 5">
            <a:extLst>
              <a:ext uri="{FF2B5EF4-FFF2-40B4-BE49-F238E27FC236}">
                <a16:creationId xmlns:a16="http://schemas.microsoft.com/office/drawing/2014/main" id="{0DF59123-CEE7-8E91-7E2D-C7FE4DE49756}"/>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a:solidFill>
                  <a:schemeClr val="accent5"/>
                </a:solidFill>
                <a:latin typeface="Poppins" pitchFamily="2" charset="77"/>
                <a:ea typeface="Open Sans" panose="020B0606030504020204" pitchFamily="34" charset="0"/>
                <a:cs typeface="Poppins" pitchFamily="2" charset="77"/>
              </a:rPr>
              <a:t>Restrictions &amp; expectations</a:t>
            </a:r>
            <a:endParaRPr lang="en-US" sz="1300" b="1">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a:latin typeface="Open Sans" panose="020B0606030504020204" pitchFamily="34" charset="0"/>
                <a:ea typeface="Open Sans" panose="020B0606030504020204" pitchFamily="34" charset="0"/>
                <a:cs typeface="Open Sans" panose="020B0606030504020204" pitchFamily="34" charset="0"/>
              </a:rPr>
              <a:t>not </a:t>
            </a:r>
            <a:r>
              <a:rPr lang="en-US" sz="100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a:latin typeface="Open Sans" panose="020B0606030504020204" pitchFamily="34" charset="0"/>
                <a:ea typeface="Open Sans" panose="020B0606030504020204" pitchFamily="34" charset="0"/>
                <a:cs typeface="Open Sans" panose="020B0606030504020204" pitchFamily="34" charset="0"/>
              </a:rPr>
              <a:t>not</a:t>
            </a:r>
            <a:r>
              <a:rPr lang="en-US" sz="100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a:latin typeface="Open Sans" panose="020B0606030504020204" pitchFamily="34" charset="0"/>
                <a:ea typeface="Open Sans" panose="020B0606030504020204" pitchFamily="34" charset="0"/>
                <a:cs typeface="Open Sans" panose="020B0606030504020204" pitchFamily="34" charset="0"/>
              </a:rPr>
              <a:t>not</a:t>
            </a:r>
            <a:r>
              <a:rPr lang="en-US" sz="100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sitused in before making adjustments.</a:t>
            </a:r>
          </a:p>
          <a:p>
            <a:pPr marL="171450" indent="-171450">
              <a:lnSpc>
                <a:spcPct val="125000"/>
              </a:lnSpc>
              <a:spcAft>
                <a:spcPts val="1200"/>
              </a:spcAft>
              <a:buFont typeface="Arial" panose="020B0604020202020204" pitchFamily="34" charset="0"/>
              <a:buChar char="•"/>
            </a:pPr>
            <a:r>
              <a:rPr lang="en-US" sz="100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a:latin typeface="Open Sans" panose="020B0606030504020204" pitchFamily="34" charset="0"/>
                <a:ea typeface="Open Sans" panose="020B0606030504020204" pitchFamily="34" charset="0"/>
                <a:cs typeface="Open Sans" panose="020B0606030504020204" pitchFamily="34" charset="0"/>
              </a:rPr>
              <a:t>expected</a:t>
            </a:r>
            <a:r>
              <a:rPr lang="en-US" sz="100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a:latin typeface="Open Sans" panose="020B0606030504020204" pitchFamily="34" charset="0"/>
                <a:ea typeface="Open Sans" panose="020B0606030504020204" pitchFamily="34" charset="0"/>
                <a:cs typeface="Open Sans" panose="020B0606030504020204" pitchFamily="34" charset="0"/>
              </a:rPr>
              <a:t>expected</a:t>
            </a:r>
            <a:r>
              <a:rPr lang="en-US" sz="100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7" name="Oval 6">
            <a:extLst>
              <a:ext uri="{FF2B5EF4-FFF2-40B4-BE49-F238E27FC236}">
                <a16:creationId xmlns:a16="http://schemas.microsoft.com/office/drawing/2014/main" id="{822F3E28-BE11-DA5F-2404-1F9AE7E1ECAE}"/>
              </a:ext>
            </a:extLst>
          </p:cNvPr>
          <p:cNvSpPr/>
          <p:nvPr userDrawn="1"/>
        </p:nvSpPr>
        <p:spPr>
          <a:xfrm>
            <a:off x="665093" y="2575932"/>
            <a:ext cx="468351" cy="46835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a:solidFill>
                  <a:schemeClr val="bg1"/>
                </a:solidFill>
                <a:latin typeface="Poppins" pitchFamily="2" charset="77"/>
                <a:cs typeface="Poppins" pitchFamily="2" charset="77"/>
              </a:rPr>
              <a:t>1</a:t>
            </a:r>
          </a:p>
        </p:txBody>
      </p:sp>
      <p:sp>
        <p:nvSpPr>
          <p:cNvPr id="8" name="TextBox 7">
            <a:extLst>
              <a:ext uri="{FF2B5EF4-FFF2-40B4-BE49-F238E27FC236}">
                <a16:creationId xmlns:a16="http://schemas.microsoft.com/office/drawing/2014/main" id="{938B34EA-88FC-0471-356C-A57BBBF2CE2B}"/>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a:latin typeface="Poppins" pitchFamily="2" charset="77"/>
                <a:ea typeface="Open Sans" panose="020B0606030504020204" pitchFamily="34" charset="0"/>
                <a:cs typeface="Poppins" pitchFamily="2" charset="77"/>
              </a:rPr>
              <a:t>Choose whether you want a 1-page version (slide 4) or a 2-page version.</a:t>
            </a:r>
          </a:p>
        </p:txBody>
      </p:sp>
      <p:sp>
        <p:nvSpPr>
          <p:cNvPr id="9" name="Oval 8">
            <a:extLst>
              <a:ext uri="{FF2B5EF4-FFF2-40B4-BE49-F238E27FC236}">
                <a16:creationId xmlns:a16="http://schemas.microsoft.com/office/drawing/2014/main" id="{54DC0AE2-7C52-3844-2ABC-357CF99948BC}"/>
              </a:ext>
            </a:extLst>
          </p:cNvPr>
          <p:cNvSpPr/>
          <p:nvPr userDrawn="1"/>
        </p:nvSpPr>
        <p:spPr>
          <a:xfrm>
            <a:off x="2416752" y="2575932"/>
            <a:ext cx="468351" cy="46835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a:solidFill>
                  <a:schemeClr val="bg1"/>
                </a:solidFill>
                <a:latin typeface="Poppins" pitchFamily="2" charset="77"/>
                <a:cs typeface="Poppins" pitchFamily="2" charset="77"/>
              </a:rPr>
              <a:t>2</a:t>
            </a:r>
          </a:p>
        </p:txBody>
      </p:sp>
      <p:sp>
        <p:nvSpPr>
          <p:cNvPr id="10" name="TextBox 9">
            <a:extLst>
              <a:ext uri="{FF2B5EF4-FFF2-40B4-BE49-F238E27FC236}">
                <a16:creationId xmlns:a16="http://schemas.microsoft.com/office/drawing/2014/main" id="{66AD9CEB-2932-FA21-E811-4D1F880D46B5}"/>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11" name="Oval 10">
            <a:extLst>
              <a:ext uri="{FF2B5EF4-FFF2-40B4-BE49-F238E27FC236}">
                <a16:creationId xmlns:a16="http://schemas.microsoft.com/office/drawing/2014/main" id="{1754EDF9-C4DF-EC2C-C7CC-88E2FB8000A5}"/>
              </a:ext>
            </a:extLst>
          </p:cNvPr>
          <p:cNvSpPr/>
          <p:nvPr userDrawn="1"/>
        </p:nvSpPr>
        <p:spPr>
          <a:xfrm>
            <a:off x="4168411" y="2575932"/>
            <a:ext cx="468351" cy="46835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a:solidFill>
                  <a:schemeClr val="bg1"/>
                </a:solidFill>
                <a:latin typeface="Poppins" pitchFamily="2" charset="77"/>
                <a:cs typeface="Poppins" pitchFamily="2" charset="77"/>
              </a:rPr>
              <a:t>3</a:t>
            </a:r>
          </a:p>
        </p:txBody>
      </p:sp>
      <p:sp>
        <p:nvSpPr>
          <p:cNvPr id="12" name="TextBox 11">
            <a:extLst>
              <a:ext uri="{FF2B5EF4-FFF2-40B4-BE49-F238E27FC236}">
                <a16:creationId xmlns:a16="http://schemas.microsoft.com/office/drawing/2014/main" id="{ABD25A7A-F4BC-CE02-6AD1-8F0026A0B910}"/>
              </a:ext>
            </a:extLst>
          </p:cNvPr>
          <p:cNvSpPr txBox="1"/>
          <p:nvPr userDrawn="1"/>
        </p:nvSpPr>
        <p:spPr>
          <a:xfrm>
            <a:off x="4125547" y="3182174"/>
            <a:ext cx="1512312" cy="852156"/>
          </a:xfrm>
          <a:prstGeom prst="rect">
            <a:avLst/>
          </a:prstGeom>
          <a:noFill/>
        </p:spPr>
        <p:txBody>
          <a:bodyPr wrap="square">
            <a:spAutoFit/>
          </a:bodyPr>
          <a:lstStyle/>
          <a:p>
            <a:pPr>
              <a:lnSpc>
                <a:spcPct val="125000"/>
              </a:lnSpc>
            </a:pPr>
            <a:r>
              <a:rPr lang="en-US" sz="1000" b="1">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13" name="Oval 12">
            <a:extLst>
              <a:ext uri="{FF2B5EF4-FFF2-40B4-BE49-F238E27FC236}">
                <a16:creationId xmlns:a16="http://schemas.microsoft.com/office/drawing/2014/main" id="{49505436-3D81-81BE-7993-4D96E65EEF51}"/>
              </a:ext>
            </a:extLst>
          </p:cNvPr>
          <p:cNvSpPr/>
          <p:nvPr userDrawn="1"/>
        </p:nvSpPr>
        <p:spPr>
          <a:xfrm>
            <a:off x="5920071" y="2575932"/>
            <a:ext cx="468351" cy="468351"/>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a:solidFill>
                  <a:schemeClr val="bg1"/>
                </a:solidFill>
                <a:latin typeface="Poppins" pitchFamily="2" charset="77"/>
                <a:cs typeface="Poppins" pitchFamily="2" charset="77"/>
              </a:rPr>
              <a:t>4</a:t>
            </a:r>
          </a:p>
        </p:txBody>
      </p:sp>
      <p:sp>
        <p:nvSpPr>
          <p:cNvPr id="14" name="TextBox 13">
            <a:extLst>
              <a:ext uri="{FF2B5EF4-FFF2-40B4-BE49-F238E27FC236}">
                <a16:creationId xmlns:a16="http://schemas.microsoft.com/office/drawing/2014/main" id="{88D62016-B374-3E68-4FBD-8836F85FD94B}"/>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a:latin typeface="Poppins" pitchFamily="2" charset="77"/>
                <a:ea typeface="Open Sans" panose="020B0606030504020204" pitchFamily="34" charset="0"/>
                <a:cs typeface="Poppins" pitchFamily="2" charset="77"/>
              </a:rPr>
              <a:t>Name the guide for the company.</a:t>
            </a:r>
          </a:p>
        </p:txBody>
      </p:sp>
      <p:pic>
        <p:nvPicPr>
          <p:cNvPr id="15" name="Picture 14">
            <a:extLst>
              <a:ext uri="{FF2B5EF4-FFF2-40B4-BE49-F238E27FC236}">
                <a16:creationId xmlns:a16="http://schemas.microsoft.com/office/drawing/2014/main" id="{05DCEA5C-5328-5048-57AE-050D1773E8BF}"/>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16" name="TextBox 15">
            <a:extLst>
              <a:ext uri="{FF2B5EF4-FFF2-40B4-BE49-F238E27FC236}">
                <a16:creationId xmlns:a16="http://schemas.microsoft.com/office/drawing/2014/main" id="{ADC37701-B46D-0F23-8C05-34044785B349}"/>
              </a:ext>
            </a:extLst>
          </p:cNvPr>
          <p:cNvSpPr txBox="1"/>
          <p:nvPr userDrawn="1"/>
        </p:nvSpPr>
        <p:spPr>
          <a:xfrm>
            <a:off x="5930036" y="9777484"/>
            <a:ext cx="1444212" cy="153888"/>
          </a:xfrm>
          <a:prstGeom prst="rect">
            <a:avLst/>
          </a:prstGeom>
          <a:noFill/>
        </p:spPr>
        <p:txBody>
          <a:bodyPr wrap="square">
            <a:spAutoFit/>
          </a:bodyPr>
          <a:lstStyle/>
          <a:p>
            <a:pPr algn="r"/>
            <a:r>
              <a:rPr lang="en-US" sz="400" b="0" i="0" kern="1200">
                <a:solidFill>
                  <a:schemeClr val="tx1"/>
                </a:solidFill>
                <a:effectLst/>
                <a:latin typeface="Open Sans" pitchFamily="2" charset="0"/>
                <a:ea typeface="Open Sans" pitchFamily="2" charset="0"/>
                <a:cs typeface="Open Sans" pitchFamily="2" charset="0"/>
              </a:rPr>
              <a:t>GB-MEM-Enrollment-Guide 09/01</a:t>
            </a:r>
            <a:endParaRPr lang="en-US" sz="40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E731B52-191B-93DF-10A2-A21786404C10}"/>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DE6359B-AD1A-36CA-F101-748D57C53EEC}"/>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2" name="TextBox 1">
            <a:extLst>
              <a:ext uri="{FF2B5EF4-FFF2-40B4-BE49-F238E27FC236}">
                <a16:creationId xmlns:a16="http://schemas.microsoft.com/office/drawing/2014/main" id="{51CF17BC-36C0-66F8-4634-D5F00BF2A2E1}"/>
              </a:ext>
            </a:extLst>
          </p:cNvPr>
          <p:cNvSpPr txBox="1"/>
          <p:nvPr userDrawn="1"/>
        </p:nvSpPr>
        <p:spPr>
          <a:xfrm>
            <a:off x="5595159" y="3799494"/>
            <a:ext cx="1337487" cy="1146468"/>
          </a:xfrm>
          <a:prstGeom prst="rect">
            <a:avLst/>
          </a:prstGeom>
          <a:noFill/>
        </p:spPr>
        <p:txBody>
          <a:bodyPr wrap="square" rtlCol="0">
            <a:spAutoFit/>
          </a:bodyPr>
          <a:lstStyle/>
          <a:p>
            <a:r>
              <a:rPr lang="en-US" sz="3700" b="1">
                <a:solidFill>
                  <a:schemeClr val="bg1"/>
                </a:solidFill>
                <a:latin typeface="Poppins" panose="00000500000000000000" pitchFamily="2" charset="0"/>
                <a:cs typeface="Poppins" panose="00000500000000000000" pitchFamily="2" charset="0"/>
              </a:rPr>
              <a:t>60%</a:t>
            </a:r>
          </a:p>
          <a:p>
            <a:r>
              <a:rPr lang="en-US" sz="1050" b="1">
                <a:solidFill>
                  <a:schemeClr val="bg1"/>
                </a:solidFill>
                <a:latin typeface="Poppins" panose="00000500000000000000" pitchFamily="2" charset="0"/>
                <a:cs typeface="Poppins" panose="00000500000000000000" pitchFamily="2" charset="0"/>
              </a:rPr>
              <a:t>of those rides may be </a:t>
            </a:r>
          </a:p>
          <a:p>
            <a:r>
              <a:rPr lang="en-US" sz="1050" b="1">
                <a:solidFill>
                  <a:schemeClr val="bg1"/>
                </a:solidFill>
                <a:latin typeface="Poppins" panose="00000500000000000000" pitchFamily="2" charset="0"/>
                <a:cs typeface="Poppins" panose="00000500000000000000" pitchFamily="2" charset="0"/>
              </a:rPr>
              <a:t>out-of-network</a:t>
            </a:r>
            <a:r>
              <a:rPr lang="en-US" sz="1050" b="1" baseline="30000">
                <a:solidFill>
                  <a:schemeClr val="bg1"/>
                </a:solidFill>
                <a:latin typeface="Poppins" panose="00000500000000000000" pitchFamily="2" charset="0"/>
                <a:cs typeface="Poppins" panose="00000500000000000000" pitchFamily="2" charset="0"/>
              </a:rPr>
              <a:t>2</a:t>
            </a:r>
          </a:p>
        </p:txBody>
      </p:sp>
      <p:sp>
        <p:nvSpPr>
          <p:cNvPr id="3" name="TextBox 2">
            <a:extLst>
              <a:ext uri="{FF2B5EF4-FFF2-40B4-BE49-F238E27FC236}">
                <a16:creationId xmlns:a16="http://schemas.microsoft.com/office/drawing/2014/main" id="{58259C88-6E04-544B-8ABF-C00FCA55C497}"/>
              </a:ext>
            </a:extLst>
          </p:cNvPr>
          <p:cNvSpPr txBox="1"/>
          <p:nvPr userDrawn="1"/>
        </p:nvSpPr>
        <p:spPr>
          <a:xfrm>
            <a:off x="358665" y="4301998"/>
            <a:ext cx="3507508" cy="823302"/>
          </a:xfrm>
          <a:prstGeom prst="rect">
            <a:avLst/>
          </a:prstGeom>
          <a:noFill/>
        </p:spPr>
        <p:txBody>
          <a:bodyPr wrap="square" rtlCol="0">
            <a:spAutoFit/>
          </a:bodyPr>
          <a:lstStyle/>
          <a:p>
            <a:r>
              <a:rPr lang="en-US" sz="3700" b="1">
                <a:solidFill>
                  <a:schemeClr val="bg1"/>
                </a:solidFill>
                <a:latin typeface="Poppins" panose="00000500000000000000" pitchFamily="2" charset="0"/>
                <a:cs typeface="Poppins" panose="00000500000000000000" pitchFamily="2" charset="0"/>
              </a:rPr>
              <a:t>1 in 15 </a:t>
            </a:r>
            <a:r>
              <a:rPr lang="en-US" sz="3700">
                <a:solidFill>
                  <a:schemeClr val="bg1"/>
                </a:solidFill>
                <a:latin typeface="Poppins" panose="00000500000000000000" pitchFamily="2" charset="0"/>
                <a:cs typeface="Poppins" panose="00000500000000000000" pitchFamily="2" charset="0"/>
              </a:rPr>
              <a:t>families</a:t>
            </a:r>
          </a:p>
          <a:p>
            <a:r>
              <a:rPr lang="en-US" sz="1050" b="1">
                <a:solidFill>
                  <a:schemeClr val="bg1"/>
                </a:solidFill>
                <a:latin typeface="Poppins" panose="00000500000000000000" pitchFamily="2" charset="0"/>
                <a:cs typeface="Poppins" panose="00000500000000000000" pitchFamily="2" charset="0"/>
              </a:rPr>
              <a:t>need an ambulance each year</a:t>
            </a:r>
            <a:r>
              <a:rPr lang="en-US" sz="1050" b="1" baseline="30000">
                <a:solidFill>
                  <a:schemeClr val="bg1"/>
                </a:solidFill>
                <a:latin typeface="Poppins" panose="00000500000000000000" pitchFamily="2" charset="0"/>
                <a:cs typeface="Poppins" panose="00000500000000000000" pitchFamily="2" charset="0"/>
              </a:rPr>
              <a:t>1</a:t>
            </a:r>
          </a:p>
        </p:txBody>
      </p:sp>
      <p:sp>
        <p:nvSpPr>
          <p:cNvPr id="4" name="TextBox 3">
            <a:extLst>
              <a:ext uri="{FF2B5EF4-FFF2-40B4-BE49-F238E27FC236}">
                <a16:creationId xmlns:a16="http://schemas.microsoft.com/office/drawing/2014/main" id="{2E907B94-8844-91E2-94A2-0B2BB1E702B1}"/>
              </a:ext>
            </a:extLst>
          </p:cNvPr>
          <p:cNvSpPr txBox="1"/>
          <p:nvPr userDrawn="1"/>
        </p:nvSpPr>
        <p:spPr>
          <a:xfrm>
            <a:off x="358665" y="979679"/>
            <a:ext cx="5500716" cy="661720"/>
          </a:xfrm>
          <a:prstGeom prst="rect">
            <a:avLst/>
          </a:prstGeom>
          <a:noFill/>
        </p:spPr>
        <p:txBody>
          <a:bodyPr wrap="square" rtlCol="0">
            <a:spAutoFit/>
          </a:bodyPr>
          <a:lstStyle/>
          <a:p>
            <a:r>
              <a:rPr lang="en-US" sz="3700" b="1">
                <a:solidFill>
                  <a:schemeClr val="bg1"/>
                </a:solidFill>
                <a:latin typeface="Poppins" panose="00000500000000000000" pitchFamily="2" charset="0"/>
                <a:cs typeface="Poppins" panose="00000500000000000000" pitchFamily="2" charset="0"/>
              </a:rPr>
              <a:t>Why choose MASA?</a:t>
            </a:r>
          </a:p>
        </p:txBody>
      </p:sp>
      <p:sp>
        <p:nvSpPr>
          <p:cNvPr id="6" name="TextBox 5">
            <a:extLst>
              <a:ext uri="{FF2B5EF4-FFF2-40B4-BE49-F238E27FC236}">
                <a16:creationId xmlns:a16="http://schemas.microsoft.com/office/drawing/2014/main" id="{C54065BF-7E4A-E5BA-22D8-934E095D25DE}"/>
              </a:ext>
            </a:extLst>
          </p:cNvPr>
          <p:cNvSpPr txBox="1"/>
          <p:nvPr userDrawn="1"/>
        </p:nvSpPr>
        <p:spPr>
          <a:xfrm>
            <a:off x="358665" y="5617570"/>
            <a:ext cx="3052973" cy="415498"/>
          </a:xfrm>
          <a:prstGeom prst="rect">
            <a:avLst/>
          </a:prstGeom>
          <a:noFill/>
        </p:spPr>
        <p:txBody>
          <a:bodyPr wrap="square" rtlCol="0">
            <a:spAutoFit/>
          </a:bodyPr>
          <a:lstStyle/>
          <a:p>
            <a:r>
              <a:rPr lang="en-US" sz="1000" b="1">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7" name="TextBox 6">
            <a:extLst>
              <a:ext uri="{FF2B5EF4-FFF2-40B4-BE49-F238E27FC236}">
                <a16:creationId xmlns:a16="http://schemas.microsoft.com/office/drawing/2014/main" id="{C4279026-EF76-6743-25CF-9F77FCB7192A}"/>
              </a:ext>
            </a:extLst>
          </p:cNvPr>
          <p:cNvSpPr txBox="1"/>
          <p:nvPr userDrawn="1"/>
        </p:nvSpPr>
        <p:spPr>
          <a:xfrm>
            <a:off x="3960776" y="5617570"/>
            <a:ext cx="3797209" cy="400110"/>
          </a:xfrm>
          <a:prstGeom prst="rect">
            <a:avLst/>
          </a:prstGeom>
          <a:noFill/>
        </p:spPr>
        <p:txBody>
          <a:bodyPr wrap="square" rtlCol="0">
            <a:spAutoFit/>
          </a:bodyPr>
          <a:lstStyle/>
          <a:p>
            <a:r>
              <a:rPr lang="en-US" sz="1000" b="1">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8" name="TextBox 7">
            <a:extLst>
              <a:ext uri="{FF2B5EF4-FFF2-40B4-BE49-F238E27FC236}">
                <a16:creationId xmlns:a16="http://schemas.microsoft.com/office/drawing/2014/main" id="{3EBF2FC0-8A89-293B-34EC-5ED955825F19}"/>
              </a:ext>
            </a:extLst>
          </p:cNvPr>
          <p:cNvSpPr txBox="1"/>
          <p:nvPr userDrawn="1"/>
        </p:nvSpPr>
        <p:spPr>
          <a:xfrm>
            <a:off x="358665" y="7491796"/>
            <a:ext cx="3334328" cy="553998"/>
          </a:xfrm>
          <a:prstGeom prst="rect">
            <a:avLst/>
          </a:prstGeom>
          <a:noFill/>
        </p:spPr>
        <p:txBody>
          <a:bodyPr wrap="square" rtlCol="0">
            <a:spAutoFit/>
          </a:bodyPr>
          <a:lstStyle/>
          <a:p>
            <a:r>
              <a:rPr lang="en-US" sz="1000" b="1">
                <a:solidFill>
                  <a:schemeClr val="bg1"/>
                </a:solidFill>
                <a:latin typeface="Poppins" panose="00000500000000000000" pitchFamily="2" charset="0"/>
                <a:cs typeface="Poppins" panose="00000500000000000000" pitchFamily="2" charset="0"/>
              </a:rPr>
              <a:t>Specialized services for emergencies away </a:t>
            </a:r>
          </a:p>
          <a:p>
            <a:r>
              <a:rPr lang="en-US" sz="1000" b="1">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0" name="TextBox 9">
            <a:extLst>
              <a:ext uri="{FF2B5EF4-FFF2-40B4-BE49-F238E27FC236}">
                <a16:creationId xmlns:a16="http://schemas.microsoft.com/office/drawing/2014/main" id="{A2C6E0A9-99F7-A2B1-FDD4-3A164D7BC3F6}"/>
              </a:ext>
            </a:extLst>
          </p:cNvPr>
          <p:cNvSpPr txBox="1"/>
          <p:nvPr userDrawn="1"/>
        </p:nvSpPr>
        <p:spPr>
          <a:xfrm>
            <a:off x="3960776" y="7491796"/>
            <a:ext cx="2627745" cy="553998"/>
          </a:xfrm>
          <a:prstGeom prst="rect">
            <a:avLst/>
          </a:prstGeom>
          <a:noFill/>
        </p:spPr>
        <p:txBody>
          <a:bodyPr wrap="square" rtlCol="0">
            <a:spAutoFit/>
          </a:bodyPr>
          <a:lstStyle/>
          <a:p>
            <a:r>
              <a:rPr lang="en-US" sz="1000" b="1">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1" name="TextBox 10">
            <a:extLst>
              <a:ext uri="{FF2B5EF4-FFF2-40B4-BE49-F238E27FC236}">
                <a16:creationId xmlns:a16="http://schemas.microsoft.com/office/drawing/2014/main" id="{1D2C9603-E136-66FD-300B-64AB2D81A0A9}"/>
              </a:ext>
            </a:extLst>
          </p:cNvPr>
          <p:cNvSpPr txBox="1"/>
          <p:nvPr userDrawn="1"/>
        </p:nvSpPr>
        <p:spPr>
          <a:xfrm>
            <a:off x="358665" y="1677294"/>
            <a:ext cx="4500079" cy="523220"/>
          </a:xfrm>
          <a:prstGeom prst="rect">
            <a:avLst/>
          </a:prstGeom>
          <a:noFill/>
        </p:spPr>
        <p:txBody>
          <a:bodyPr wrap="square" rtlCol="0">
            <a:spAutoFit/>
          </a:bodyPr>
          <a:lstStyle/>
          <a:p>
            <a:r>
              <a:rPr lang="en-US" sz="1400" b="1">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2" name="TextBox 11">
            <a:extLst>
              <a:ext uri="{FF2B5EF4-FFF2-40B4-BE49-F238E27FC236}">
                <a16:creationId xmlns:a16="http://schemas.microsoft.com/office/drawing/2014/main" id="{A40C2F57-AB0E-2F28-1460-51F29BDC38C5}"/>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3" name="TextBox 12">
            <a:extLst>
              <a:ext uri="{FF2B5EF4-FFF2-40B4-BE49-F238E27FC236}">
                <a16:creationId xmlns:a16="http://schemas.microsoft.com/office/drawing/2014/main" id="{B827F9F4-0EBE-797C-A000-448E660D3CA5}"/>
              </a:ext>
            </a:extLst>
          </p:cNvPr>
          <p:cNvSpPr txBox="1"/>
          <p:nvPr userDrawn="1"/>
        </p:nvSpPr>
        <p:spPr>
          <a:xfrm>
            <a:off x="915248" y="9199823"/>
            <a:ext cx="1397354" cy="253916"/>
          </a:xfrm>
          <a:prstGeom prst="rect">
            <a:avLst/>
          </a:prstGeom>
          <a:noFill/>
        </p:spPr>
        <p:txBody>
          <a:bodyPr wrap="square" rtlCol="0">
            <a:spAutoFit/>
          </a:bodyPr>
          <a:lstStyle/>
          <a:p>
            <a:r>
              <a:rPr lang="en-US" sz="1000" b="1">
                <a:latin typeface="Poppins" panose="00000500000000000000" pitchFamily="2" charset="0"/>
                <a:cs typeface="Poppins" panose="00000500000000000000" pitchFamily="2" charset="0"/>
              </a:rPr>
              <a:t>Enroll today!</a:t>
            </a:r>
          </a:p>
        </p:txBody>
      </p:sp>
      <p:sp>
        <p:nvSpPr>
          <p:cNvPr id="14" name="TextBox 13">
            <a:extLst>
              <a:ext uri="{FF2B5EF4-FFF2-40B4-BE49-F238E27FC236}">
                <a16:creationId xmlns:a16="http://schemas.microsoft.com/office/drawing/2014/main" id="{4C4273EC-A056-23CB-36BC-08920FFD8603}"/>
              </a:ext>
            </a:extLst>
          </p:cNvPr>
          <p:cNvSpPr txBox="1"/>
          <p:nvPr userDrawn="1"/>
        </p:nvSpPr>
        <p:spPr>
          <a:xfrm>
            <a:off x="3336038" y="9005371"/>
            <a:ext cx="4247524" cy="630942"/>
          </a:xfrm>
          <a:prstGeom prst="rect">
            <a:avLst/>
          </a:prstGeom>
          <a:noFill/>
        </p:spPr>
        <p:txBody>
          <a:bodyPr wrap="square" rtlCol="0">
            <a:spAutoFit/>
          </a:bodyPr>
          <a:lstStyle/>
          <a:p>
            <a:r>
              <a:rPr lang="en-US" sz="50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age layou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062D689-0C8E-18AD-BA07-96764EDFFB71}"/>
              </a:ext>
            </a:extLst>
          </p:cNvPr>
          <p:cNvSpPr txBox="1"/>
          <p:nvPr userDrawn="1"/>
        </p:nvSpPr>
        <p:spPr>
          <a:xfrm>
            <a:off x="5930036" y="9777484"/>
            <a:ext cx="1444212" cy="176972"/>
          </a:xfrm>
          <a:prstGeom prst="rect">
            <a:avLst/>
          </a:prstGeom>
          <a:noFill/>
        </p:spPr>
        <p:txBody>
          <a:bodyPr wrap="square">
            <a:spAutoFit/>
          </a:bodyPr>
          <a:lstStyle/>
          <a:p>
            <a:pPr algn="r"/>
            <a:r>
              <a:rPr lang="en-US" sz="550" b="0" i="0" kern="1200">
                <a:solidFill>
                  <a:srgbClr val="454548"/>
                </a:solidFill>
                <a:effectLst/>
                <a:latin typeface="Open Sans" pitchFamily="2" charset="0"/>
                <a:ea typeface="Open Sans" pitchFamily="2" charset="0"/>
                <a:cs typeface="Open Sans" pitchFamily="2" charset="0"/>
              </a:rPr>
              <a:t>GB-MEM-Enrollment-Guide 09/01</a:t>
            </a:r>
            <a:endParaRPr lang="en-US" sz="55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84304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A5E5E7B-2A06-22FC-2829-491D54ECF591}"/>
              </a:ext>
            </a:extLst>
          </p:cNvPr>
          <p:cNvSpPr txBox="1"/>
          <p:nvPr userDrawn="1"/>
        </p:nvSpPr>
        <p:spPr>
          <a:xfrm>
            <a:off x="5941244" y="9739011"/>
            <a:ext cx="1444212" cy="176972"/>
          </a:xfrm>
          <a:prstGeom prst="rect">
            <a:avLst/>
          </a:prstGeom>
          <a:noFill/>
        </p:spPr>
        <p:txBody>
          <a:bodyPr wrap="square">
            <a:spAutoFit/>
          </a:bodyPr>
          <a:lstStyle/>
          <a:p>
            <a:pPr algn="r"/>
            <a:r>
              <a:rPr lang="en-US" sz="550" b="0" i="0" kern="1200">
                <a:solidFill>
                  <a:srgbClr val="454548"/>
                </a:solidFill>
                <a:effectLst/>
                <a:latin typeface="Open Sans" pitchFamily="2" charset="0"/>
                <a:ea typeface="Open Sans" pitchFamily="2" charset="0"/>
                <a:cs typeface="Open Sans" pitchFamily="2" charset="0"/>
              </a:rPr>
              <a:t>GB-MEM-Enrollment-Guide 09/01</a:t>
            </a:r>
            <a:endParaRPr lang="en-US" sz="55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9/14/2026</a:t>
            </a:fld>
            <a:endParaRPr lang="en-US"/>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4" r:id="rId1"/>
    <p:sldLayoutId id="2147483703" r:id="rId2"/>
    <p:sldLayoutId id="2147483705" r:id="rId3"/>
    <p:sldLayoutId id="2147483701"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9589B58-0D55-92AF-B2EE-73BAF92A7F56}"/>
              </a:ext>
            </a:extLst>
          </p:cNvPr>
          <p:cNvGraphicFramePr>
            <a:graphicFrameLocks noGrp="1"/>
          </p:cNvGraphicFramePr>
          <p:nvPr>
            <p:extLst>
              <p:ext uri="{D42A27DB-BD31-4B8C-83A1-F6EECF244321}">
                <p14:modId xmlns:p14="http://schemas.microsoft.com/office/powerpoint/2010/main" val="2181553461"/>
              </p:ext>
            </p:extLst>
          </p:nvPr>
        </p:nvGraphicFramePr>
        <p:xfrm>
          <a:off x="457200" y="445992"/>
          <a:ext cx="6858000" cy="8469522"/>
        </p:xfrm>
        <a:graphic>
          <a:graphicData uri="http://schemas.openxmlformats.org/drawingml/2006/table">
            <a:tbl>
              <a:tblPr firstRow="1" bandRow="1"/>
              <a:tblGrid>
                <a:gridCol w="4937760">
                  <a:extLst>
                    <a:ext uri="{9D8B030D-6E8A-4147-A177-3AD203B41FA5}">
                      <a16:colId xmlns:a16="http://schemas.microsoft.com/office/drawing/2014/main" val="463931578"/>
                    </a:ext>
                  </a:extLst>
                </a:gridCol>
                <a:gridCol w="320040">
                  <a:extLst>
                    <a:ext uri="{9D8B030D-6E8A-4147-A177-3AD203B41FA5}">
                      <a16:colId xmlns:a16="http://schemas.microsoft.com/office/drawing/2014/main" val="617857949"/>
                    </a:ext>
                  </a:extLst>
                </a:gridCol>
                <a:gridCol w="320040">
                  <a:extLst>
                    <a:ext uri="{9D8B030D-6E8A-4147-A177-3AD203B41FA5}">
                      <a16:colId xmlns:a16="http://schemas.microsoft.com/office/drawing/2014/main" val="1402356995"/>
                    </a:ext>
                  </a:extLst>
                </a:gridCol>
                <a:gridCol w="320040">
                  <a:extLst>
                    <a:ext uri="{9D8B030D-6E8A-4147-A177-3AD203B41FA5}">
                      <a16:colId xmlns:a16="http://schemas.microsoft.com/office/drawing/2014/main" val="1562941862"/>
                    </a:ext>
                  </a:extLst>
                </a:gridCol>
                <a:gridCol w="320040">
                  <a:extLst>
                    <a:ext uri="{9D8B030D-6E8A-4147-A177-3AD203B41FA5}">
                      <a16:colId xmlns:a16="http://schemas.microsoft.com/office/drawing/2014/main" val="799696739"/>
                    </a:ext>
                  </a:extLst>
                </a:gridCol>
                <a:gridCol w="320040">
                  <a:extLst>
                    <a:ext uri="{9D8B030D-6E8A-4147-A177-3AD203B41FA5}">
                      <a16:colId xmlns:a16="http://schemas.microsoft.com/office/drawing/2014/main" val="1783301157"/>
                    </a:ext>
                  </a:extLst>
                </a:gridCol>
                <a:gridCol w="320040">
                  <a:extLst>
                    <a:ext uri="{9D8B030D-6E8A-4147-A177-3AD203B41FA5}">
                      <a16:colId xmlns:a16="http://schemas.microsoft.com/office/drawing/2014/main" val="895583482"/>
                    </a:ext>
                  </a:extLst>
                </a:gridCol>
              </a:tblGrid>
              <a:tr h="36576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00000"/>
                        </a:lnSpc>
                        <a:spcAft>
                          <a:spcPts val="0"/>
                        </a:spcAft>
                      </a:pPr>
                      <a:endParaRPr lang="en-US" sz="750" b="1">
                        <a:solidFill>
                          <a:schemeClr val="tx1"/>
                        </a:solidFill>
                        <a:latin typeface="Open Sans" pitchFamily="2" charset="0"/>
                        <a:ea typeface="Open Sans" pitchFamily="2" charset="0"/>
                        <a:cs typeface="Open Sans" pitchFamily="2" charset="0"/>
                      </a:endParaRPr>
                    </a:p>
                  </a:txBody>
                  <a:tcPr marL="45720" marR="4572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230871"/>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50" b="1" i="0" u="none" strike="noStrike">
                          <a:solidFill>
                            <a:srgbClr val="FFFFFF"/>
                          </a:solidFill>
                          <a:effectLst/>
                          <a:latin typeface="Open Sans" pitchFamily="2" charset="0"/>
                          <a:ea typeface="Open Sans" pitchFamily="2" charset="0"/>
                          <a:cs typeface="Open Sans" pitchFamily="2" charset="0"/>
                        </a:rPr>
                        <a:t>Emergent </a:t>
                      </a:r>
                    </a:p>
                    <a:p>
                      <a:pPr lvl="0" algn="l" fontAlgn="ctr">
                        <a:lnSpc>
                          <a:spcPct val="100000"/>
                        </a:lnSpc>
                        <a:spcAft>
                          <a:spcPts val="0"/>
                        </a:spcAft>
                        <a:buNone/>
                      </a:pPr>
                      <a:r>
                        <a:rPr lang="en-US" sz="750" b="1" i="0" u="none" strike="noStrike">
                          <a:solidFill>
                            <a:srgbClr val="FFFFFF"/>
                          </a:solidFill>
                          <a:effectLst/>
                          <a:latin typeface="Open Sans" pitchFamily="2" charset="0"/>
                          <a:ea typeface="Open Sans" pitchFamily="2" charset="0"/>
                          <a:cs typeface="Open Sans" pitchFamily="2" charset="0"/>
                        </a:rPr>
                        <a:t>Plus</a:t>
                      </a:r>
                    </a:p>
                  </a:txBody>
                  <a:tcPr marL="45720" marR="45720"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750" b="1" i="0" u="none" strike="noStrike">
                          <a:solidFill>
                            <a:srgbClr val="FFFFFF"/>
                          </a:solidFill>
                          <a:effectLst/>
                          <a:latin typeface="Open Sans" pitchFamily="2" charset="0"/>
                          <a:ea typeface="Open Sans" pitchFamily="2" charset="0"/>
                          <a:cs typeface="Open Sans" pitchFamily="2" charset="0"/>
                        </a:rPr>
                        <a:t>Emergent 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00000"/>
                        </a:lnSpc>
                        <a:spcAft>
                          <a:spcPts val="0"/>
                        </a:spcAft>
                        <a:buNone/>
                      </a:pPr>
                      <a:r>
                        <a:rPr lang="en-US" sz="750" b="1" i="0" u="none" strike="noStrike">
                          <a:solidFill>
                            <a:srgbClr val="FFFFFF"/>
                          </a:solidFill>
                          <a:effectLst/>
                          <a:latin typeface="Open Sans" pitchFamily="2" charset="0"/>
                          <a:ea typeface="Open Sans" pitchFamily="2" charset="0"/>
                          <a:cs typeface="Open Sans" pitchFamily="2" charset="0"/>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extLst>
                  <a:ext uri="{0D108BD9-81ED-4DB2-BD59-A6C34878D82A}">
                    <a16:rowId xmlns:a16="http://schemas.microsoft.com/office/drawing/2014/main" val="93715697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Emergency Ground Ambulance Transport Protection: </a:t>
                      </a:r>
                      <a:r>
                        <a:rPr lang="en-US" sz="700" b="0" i="0" u="none" strike="noStrike">
                          <a:solidFill>
                            <a:srgbClr val="454548"/>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marL="45720" marR="4572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Emergency Air Ambulance Transport Protection: </a:t>
                      </a:r>
                      <a:r>
                        <a:rPr lang="en-US" sz="700" b="0" i="0" u="none" strike="noStrike">
                          <a:solidFill>
                            <a:srgbClr val="454548"/>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marL="45720" marR="45720" anchor="ctr">
                    <a:lnL w="12700" cmpd="sng">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$20k max </a:t>
                      </a:r>
                    </a:p>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per claim</a:t>
                      </a:r>
                      <a:r>
                        <a:rPr lang="en-US" sz="550" b="0" i="0" u="none" strike="noStrike" baseline="3000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$20k max </a:t>
                      </a:r>
                    </a:p>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per claim</a:t>
                      </a:r>
                      <a:r>
                        <a:rPr lang="en-US" sz="550" b="0" i="0" u="none" strike="noStrike" baseline="3000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Hospital to Hospital Ground Ambulance Transport Protection: </a:t>
                      </a:r>
                      <a:r>
                        <a:rPr lang="en-US" sz="700" b="0" i="0" u="none" strike="noStrike">
                          <a:solidFill>
                            <a:srgbClr val="454548"/>
                          </a:solidFill>
                          <a:effectLst/>
                          <a:latin typeface="Open Sans" pitchFamily="2" charset="0"/>
                          <a:ea typeface="Open Sans" pitchFamily="2" charset="0"/>
                          <a:cs typeface="Open Sans" pitchFamily="2" charset="0"/>
                        </a:rPr>
                        <a:t>If your doctor orders a ground ambulance to move you to another hospital for specialized care, MASA will pay for your eligible out-of-pocket expenses.</a:t>
                      </a:r>
                      <a:endParaRPr lang="en-US" sz="700" b="1" i="0" u="none" strike="noStrike">
                        <a:solidFill>
                          <a:srgbClr val="454548"/>
                        </a:solidFill>
                        <a:effectLst/>
                        <a:latin typeface="Open Sans" pitchFamily="2" charset="0"/>
                        <a:ea typeface="Open Sans" pitchFamily="2" charset="0"/>
                        <a:cs typeface="Open Sans" pitchFamily="2" charset="0"/>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Hospital to Hospital Air Ambulance Transport Protection: </a:t>
                      </a:r>
                      <a:r>
                        <a:rPr lang="en-US" sz="700" b="0" i="0" u="none" strike="noStrike">
                          <a:solidFill>
                            <a:srgbClr val="454548"/>
                          </a:solidFill>
                          <a:effectLst/>
                          <a:latin typeface="Open Sans" pitchFamily="2" charset="0"/>
                          <a:ea typeface="Open Sans" pitchFamily="2" charset="0"/>
                          <a:cs typeface="Open Sans" pitchFamily="2" charset="0"/>
                        </a:rPr>
                        <a:t>If your doctor orders an air ambulance to transfer you to a different hospital with the necessary level of care, MASA will pay for your eligible out-of-pocket expenses.</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$20k max </a:t>
                      </a:r>
                    </a:p>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per claim</a:t>
                      </a:r>
                      <a:r>
                        <a:rPr lang="en-US" sz="550" b="0" i="0" u="none" strike="noStrike" baseline="3000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$20k max </a:t>
                      </a:r>
                    </a:p>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per claim</a:t>
                      </a:r>
                      <a:r>
                        <a:rPr lang="en-US" sz="550" b="0" i="0" u="none" strike="noStrike" baseline="3000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0613919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Repatriation to Hospital Near Home Transport: </a:t>
                      </a:r>
                      <a:r>
                        <a:rPr lang="en-US" sz="700" b="0" i="0" u="none" strike="noStrike">
                          <a:solidFill>
                            <a:srgbClr val="454548"/>
                          </a:solidFill>
                          <a:effectLst/>
                          <a:latin typeface="Open Sans" pitchFamily="2" charset="0"/>
                          <a:ea typeface="Open Sans" pitchFamily="2" charset="0"/>
                          <a:cs typeface="Open Sans" pitchFamily="2" charset="0"/>
                        </a:rPr>
                        <a:t>After a hospital stay more than 100 miles away from home, MASA will help arrange and pay for air or ground transportation so you can return home to recover.</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Emergency Water Ambulance Transport Protection: </a:t>
                      </a:r>
                      <a:r>
                        <a:rPr lang="en-US" sz="700" b="0" i="0" u="none" strike="noStrike">
                          <a:solidFill>
                            <a:srgbClr val="454548"/>
                          </a:solidFill>
                          <a:effectLst/>
                          <a:latin typeface="Open Sans" pitchFamily="2" charset="0"/>
                          <a:ea typeface="Open Sans" pitchFamily="2" charset="0"/>
                          <a:cs typeface="Open Sans" pitchFamily="2" charset="0"/>
                        </a:rPr>
                        <a:t>If you experience a serious medical emergency, MASA will reimburse your eligible out-of-pocket costs up to $2,500 when you’re transported by a watercraft staffed with emergency personnel who provide care and stabilization during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lvl="0" algn="l" fontAlgn="ctr">
                        <a:lnSpc>
                          <a:spcPct val="114000"/>
                        </a:lnSpc>
                        <a:spcAft>
                          <a:spcPts val="0"/>
                        </a:spcAft>
                        <a:buNone/>
                      </a:pPr>
                      <a:r>
                        <a:rPr lang="en-US" sz="550" b="0" i="0" u="none" strike="noStrike">
                          <a:solidFill>
                            <a:srgbClr val="454548"/>
                          </a:solidFill>
                          <a:effectLst/>
                          <a:latin typeface="Open Sans" pitchFamily="2" charset="0"/>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$2,500 max </a:t>
                      </a:r>
                    </a:p>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per claim</a:t>
                      </a:r>
                      <a:r>
                        <a:rPr lang="en-US" sz="550" b="0" i="0" u="none" strike="noStrike" baseline="3000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$2,500 max </a:t>
                      </a:r>
                    </a:p>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per claim</a:t>
                      </a:r>
                      <a:r>
                        <a:rPr lang="en-US" sz="550" b="0" i="0" u="none" strike="noStrike" baseline="3000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311763213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Treat and No Transport: </a:t>
                      </a:r>
                      <a:r>
                        <a:rPr lang="en-US" sz="700" b="0" i="0" u="none" strike="noStrike">
                          <a:solidFill>
                            <a:srgbClr val="454548"/>
                          </a:solidFill>
                          <a:effectLst/>
                          <a:latin typeface="Open Sans" pitchFamily="2" charset="0"/>
                          <a:ea typeface="Open Sans" pitchFamily="2" charset="0"/>
                          <a:cs typeface="Open Sans" pitchFamily="2" charset="0"/>
                        </a:rPr>
                        <a:t>If emergency first responders treat you during an emergency but determine you don’t need to be transported, MASA will reimburse up to $500 for eligible out-of-pocket expenses.</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$500 max per claim, limit 2 per year</a:t>
                      </a:r>
                      <a:r>
                        <a:rPr lang="en-US" sz="550" b="0" i="0" u="none" strike="noStrike" baseline="3000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a:solidFill>
                            <a:srgbClr val="454548"/>
                          </a:solidFill>
                          <a:effectLst/>
                          <a:latin typeface="Open Sans" pitchFamily="2" charset="0"/>
                          <a:ea typeface="Open Sans" pitchFamily="2" charset="0"/>
                          <a:cs typeface="Open Sans" pitchFamily="2" charset="0"/>
                        </a:rPr>
                        <a:t>$500 max per claim, limit 2 per year</a:t>
                      </a:r>
                      <a:r>
                        <a:rPr lang="en-US" sz="550" b="0" i="0" u="none" strike="noStrike" baseline="3000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23230550"/>
                  </a:ext>
                </a:extLst>
              </a:tr>
              <a:tr h="365760">
                <a:tc>
                  <a:txBody>
                    <a:bodyPr/>
                    <a:lstStyle/>
                    <a:p>
                      <a:pPr algn="l" fontAlgn="t">
                        <a:lnSpc>
                          <a:spcPct val="114000"/>
                        </a:lnSpc>
                        <a:spcAft>
                          <a:spcPts val="0"/>
                        </a:spcAft>
                        <a:buNone/>
                      </a:pPr>
                      <a:r>
                        <a:rPr lang="en-US" sz="700" b="1" i="0" u="none" strike="noStrike">
                          <a:solidFill>
                            <a:schemeClr val="accent1"/>
                          </a:solidFill>
                          <a:effectLst/>
                          <a:latin typeface="Open Sans" pitchFamily="2" charset="0"/>
                          <a:ea typeface="Open Sans" pitchFamily="2" charset="0"/>
                          <a:cs typeface="Open Sans" pitchFamily="2" charset="0"/>
                        </a:rPr>
                        <a:t>NEW!  </a:t>
                      </a:r>
                      <a:r>
                        <a:rPr lang="en-US" sz="700" b="1" i="0" u="none" strike="noStrike">
                          <a:solidFill>
                            <a:srgbClr val="454548"/>
                          </a:solidFill>
                          <a:effectLst/>
                          <a:latin typeface="Open Sans" pitchFamily="2" charset="0"/>
                          <a:ea typeface="Open Sans" pitchFamily="2" charset="0"/>
                          <a:cs typeface="Open Sans" pitchFamily="2" charset="0"/>
                        </a:rPr>
                        <a:t>Parent Protection: </a:t>
                      </a:r>
                      <a:r>
                        <a:rPr lang="en-US" sz="700" b="0" i="0" u="none" strike="noStrike">
                          <a:solidFill>
                            <a:srgbClr val="454548"/>
                          </a:solidFill>
                          <a:effectLst/>
                          <a:latin typeface="Open Sans" pitchFamily="2" charset="0"/>
                          <a:ea typeface="Open Sans" pitchFamily="2" charset="0"/>
                          <a:cs typeface="Open Sans" pitchFamily="2" charset="0"/>
                        </a:rPr>
                        <a:t>If your parent needs emergency ground or air ambulance transport, MASA will pay for their eligible out-of-pocket expenses.</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a:solidFill>
                            <a:srgbClr val="454548"/>
                          </a:solidFill>
                          <a:effectLst/>
                          <a:latin typeface="Open Sans" pitchFamily="2" charset="0"/>
                          <a:ea typeface="Open Sans" pitchFamily="2" charset="0"/>
                          <a:cs typeface="Open Sans" pitchFamily="2" charset="0"/>
                        </a:rPr>
                        <a:t>Limit 2 </a:t>
                      </a:r>
                    </a:p>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a:solidFill>
                            <a:srgbClr val="454548"/>
                          </a:solidFill>
                          <a:effectLst/>
                          <a:latin typeface="Open Sans" pitchFamily="2" charset="0"/>
                          <a:ea typeface="Open Sans" pitchFamily="2" charset="0"/>
                          <a:cs typeface="Open Sans" pitchFamily="2" charset="0"/>
                        </a:rPr>
                        <a:t>per year</a:t>
                      </a:r>
                      <a:r>
                        <a:rPr lang="en-US" sz="550" b="0" i="0" u="none" strike="noStrike" baseline="3000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87009126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Minor Return Transport Protection: </a:t>
                      </a:r>
                      <a:r>
                        <a:rPr lang="en-US" sz="700" b="0" i="0" u="none" strike="noStrike">
                          <a:solidFill>
                            <a:srgbClr val="454548"/>
                          </a:solidFill>
                          <a:effectLst/>
                          <a:latin typeface="Open Sans" pitchFamily="2" charset="0"/>
                          <a:ea typeface="Open Sans" pitchFamily="2" charset="0"/>
                          <a:cs typeface="Open Sans" pitchFamily="2" charset="0"/>
                        </a:rPr>
                        <a:t>If a child under 18 is left without a guardian due to your ambulance transport, MASA will reimburse eligible expenses to safely return them to family or a responsible caregiver.</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$2,500 max </a:t>
                      </a:r>
                    </a:p>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per claim</a:t>
                      </a:r>
                      <a:r>
                        <a:rPr lang="en-US" sz="550" b="0" i="0" u="none" strike="noStrike" baseline="3000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$2,500 max </a:t>
                      </a:r>
                    </a:p>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per claim</a:t>
                      </a:r>
                      <a:r>
                        <a:rPr lang="en-US" sz="550" b="0" i="0" u="none" strike="noStrike" baseline="3000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Pet Return Transport Protection: </a:t>
                      </a:r>
                      <a:r>
                        <a:rPr lang="en-US" sz="700" b="0" i="0" u="none" strike="noStrike">
                          <a:solidFill>
                            <a:srgbClr val="454548"/>
                          </a:solidFill>
                          <a:effectLst/>
                          <a:latin typeface="Open Sans" pitchFamily="2" charset="0"/>
                          <a:ea typeface="Open Sans" pitchFamily="2" charset="0"/>
                          <a:cs typeface="Open Sans" pitchFamily="2" charset="0"/>
                        </a:rPr>
                        <a:t>If your pet is left behind after an ambulance transport, MASA will reimburse eligible expenses to bring them home safely.</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$2,500 max </a:t>
                      </a:r>
                    </a:p>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per claim</a:t>
                      </a:r>
                      <a:r>
                        <a:rPr lang="en-US" sz="550" b="0" i="0" u="none" strike="noStrike" baseline="3000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a:solidFill>
                            <a:srgbClr val="454548"/>
                          </a:solidFill>
                          <a:effectLst/>
                          <a:latin typeface="Open Sans" pitchFamily="2" charset="0"/>
                          <a:ea typeface="Open Sans" pitchFamily="2" charset="0"/>
                          <a:cs typeface="Open Sans" pitchFamily="2" charset="0"/>
                        </a:rPr>
                        <a:t>$2,500 max </a:t>
                      </a:r>
                    </a:p>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a:solidFill>
                            <a:srgbClr val="454548"/>
                          </a:solidFill>
                          <a:effectLst/>
                          <a:latin typeface="Open Sans" pitchFamily="2" charset="0"/>
                          <a:ea typeface="Open Sans" pitchFamily="2" charset="0"/>
                          <a:cs typeface="Open Sans" pitchFamily="2" charset="0"/>
                        </a:rPr>
                        <a:t>per claim</a:t>
                      </a:r>
                      <a:r>
                        <a:rPr lang="en-US" sz="550" b="0" i="0" u="none" strike="noStrike" baseline="30000">
                          <a:solidFill>
                            <a:srgbClr val="454548"/>
                          </a:solidFill>
                          <a:effectLst/>
                          <a:latin typeface="Open Sans" pitchFamily="2" charset="0"/>
                          <a:ea typeface="Open Sans" pitchFamily="2" charset="0"/>
                          <a:cs typeface="Open Sans" pitchFamily="2" charset="0"/>
                        </a:rPr>
                        <a:t>3</a:t>
                      </a:r>
                      <a:endParaRPr lang="en-US" sz="550" b="0" i="0" u="none" strike="noStrike" baseline="30000">
                        <a:solidFill>
                          <a:srgbClr val="454548"/>
                        </a:solidFill>
                        <a:effectLst/>
                        <a:latin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010010221"/>
                  </a:ext>
                </a:extLst>
              </a:tr>
              <a:tr h="365760">
                <a:tc>
                  <a:txBody>
                    <a:body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Sick While Away From Home Expense Protection: </a:t>
                      </a:r>
                      <a:r>
                        <a:rPr lang="en-US" sz="700" b="0" i="0" u="none" strike="noStrike">
                          <a:solidFill>
                            <a:srgbClr val="454548"/>
                          </a:solidFill>
                          <a:effectLst/>
                          <a:latin typeface="Open Sans" pitchFamily="2" charset="0"/>
                          <a:ea typeface="Open Sans" pitchFamily="2" charset="0"/>
                          <a:cs typeface="Open Sans" pitchFamily="2" charset="0"/>
                        </a:rPr>
                        <a:t>If you get sick or contract a communicable disease more than 100 miles from home, MASA will reimburse eligible expenses like lodging, meals, medical visits for proof of illness, testing, and airline re-booking.</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$5k max, limit 2 pp per year</a:t>
                      </a:r>
                      <a:r>
                        <a:rPr lang="en-US" sz="550" b="0" i="0" u="none" strike="noStrike" baseline="30000">
                          <a:solidFill>
                            <a:srgbClr val="454548"/>
                          </a:solidFill>
                          <a:effectLst/>
                          <a:latin typeface="Open Sans" pitchFamily="2" charset="0"/>
                          <a:ea typeface="Open Sans" pitchFamily="2" charset="0"/>
                          <a:cs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600" b="1" i="0" u="none" strike="noStrike">
                          <a:solidFill>
                            <a:schemeClr val="accent1"/>
                          </a:solidFill>
                          <a:effectLst/>
                          <a:latin typeface="Open Sans" pitchFamily="2" charset="0"/>
                          <a:ea typeface="Open Sans" pitchFamily="2" charset="0"/>
                          <a:cs typeface="Open Sans" pitchFamily="2" charset="0"/>
                        </a:rPr>
                        <a:t>NEW! </a:t>
                      </a:r>
                    </a:p>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a:solidFill>
                            <a:srgbClr val="454548"/>
                          </a:solidFill>
                          <a:effectLst/>
                          <a:latin typeface="Open Sans" pitchFamily="2" charset="0"/>
                          <a:ea typeface="Open Sans" pitchFamily="2" charset="0"/>
                          <a:cs typeface="Open Sans" pitchFamily="2" charset="0"/>
                        </a:rPr>
                        <a:t>$5k max, limit 2 pp per year</a:t>
                      </a:r>
                      <a:r>
                        <a:rPr lang="en-US" sz="550" b="0" i="0" u="none" strike="noStrike" baseline="30000">
                          <a:solidFill>
                            <a:srgbClr val="454548"/>
                          </a:solidFill>
                          <a:effectLst/>
                          <a:latin typeface="Open Sans" pitchFamily="2" charset="0"/>
                          <a:ea typeface="Open Sans" pitchFamily="2" charset="0"/>
                          <a:cs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65760">
                <a:tc>
                  <a:txBody>
                    <a:body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Post-Admission Continued Care Transport Protection: </a:t>
                      </a:r>
                      <a:r>
                        <a:rPr lang="en-US" sz="700" b="0" i="0" u="none" strike="noStrike">
                          <a:solidFill>
                            <a:srgbClr val="454548"/>
                          </a:solidFill>
                          <a:effectLst/>
                          <a:latin typeface="Open Sans" pitchFamily="2" charset="0"/>
                          <a:ea typeface="Open Sans" pitchFamily="2" charset="0"/>
                          <a:cs typeface="Open Sans" pitchFamily="2" charset="0"/>
                        </a:rPr>
                        <a:t>MASA will reimburse up to $500 in eligible expenses for non-emergency ground transport or ride-shares between medical facilities, rehab, long-term care, hospice, or back home for continued care.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algn="l" fontAlgn="ctr">
                        <a:buNone/>
                      </a:pPr>
                      <a:r>
                        <a:rPr lang="en-US" sz="500" b="0" i="0" u="none" strike="noStrike" dirty="0">
                          <a:solidFill>
                            <a:srgbClr val="454548"/>
                          </a:solidFill>
                          <a:effectLst/>
                          <a:latin typeface="Open Sans" pitchFamily="2" charset="0"/>
                          <a:ea typeface="Open Sans" pitchFamily="2" charset="0"/>
                          <a:cs typeface="Open Sans" pitchFamily="2" charset="0"/>
                        </a:rPr>
                        <a:t>$500 max pp</a:t>
                      </a:r>
                      <a:r>
                        <a:rPr lang="en-US" sz="500" b="0" i="0" u="none" strike="noStrike" baseline="30000" dirty="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algn="l" fontAlgn="ctr">
                        <a:buNone/>
                      </a:pPr>
                      <a:r>
                        <a:rPr lang="en-US" sz="600" b="1" i="0" u="none" strike="noStrike" dirty="0">
                          <a:solidFill>
                            <a:schemeClr val="accent1"/>
                          </a:solidFill>
                          <a:effectLst/>
                          <a:latin typeface="Open Sans" pitchFamily="2" charset="0"/>
                          <a:ea typeface="Open Sans" pitchFamily="2" charset="0"/>
                          <a:cs typeface="Open Sans" pitchFamily="2" charset="0"/>
                        </a:rPr>
                        <a:t>NEW! </a:t>
                      </a:r>
                    </a:p>
                    <a:p>
                      <a:pPr algn="l" fontAlgn="ctr">
                        <a:buNone/>
                      </a:pPr>
                      <a:r>
                        <a:rPr lang="en-US" sz="500" b="0" i="0" u="none" strike="noStrike" dirty="0">
                          <a:solidFill>
                            <a:srgbClr val="454548"/>
                          </a:solidFill>
                          <a:effectLst/>
                          <a:latin typeface="Open Sans" pitchFamily="2" charset="0"/>
                          <a:ea typeface="Open Sans" pitchFamily="2" charset="0"/>
                          <a:cs typeface="Open Sans" pitchFamily="2" charset="0"/>
                        </a:rPr>
                        <a:t>$500 max pp</a:t>
                      </a:r>
                      <a:r>
                        <a:rPr lang="en-US" sz="500" b="0" i="0" u="none" strike="noStrike" baseline="30000" dirty="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46308243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Patient Return Transport: </a:t>
                      </a:r>
                      <a:r>
                        <a:rPr lang="en-US" sz="700" b="0" i="0" u="none" strike="noStrike">
                          <a:solidFill>
                            <a:srgbClr val="454548"/>
                          </a:solidFill>
                          <a:effectLst/>
                          <a:latin typeface="Open Sans" pitchFamily="2" charset="0"/>
                          <a:ea typeface="Open Sans" pitchFamily="2" charset="0"/>
                          <a:cs typeface="Open Sans" pitchFamily="2" charset="0"/>
                        </a:rPr>
                        <a:t>After being discharged from the hospital following an emergency more than 100 miles from home, MASA will arrange and pay for your commercial flight back home.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Companion Emergency Transport Protection: </a:t>
                      </a:r>
                      <a:r>
                        <a:rPr lang="en-US" sz="700" b="0" i="0" u="none" strike="noStrike">
                          <a:solidFill>
                            <a:srgbClr val="454548"/>
                          </a:solidFill>
                          <a:effectLst/>
                          <a:latin typeface="Open Sans" pitchFamily="2" charset="0"/>
                          <a:ea typeface="Open Sans" pitchFamily="2" charset="0"/>
                          <a:cs typeface="Open Sans" pitchFamily="2" charset="0"/>
                        </a:rPr>
                        <a:t>MASA will reimburse eligible out-of-pocket expenses related to having a companion ride with you during emergency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86049517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Hospital Visitor Air Transport: </a:t>
                      </a:r>
                      <a:r>
                        <a:rPr lang="en-US" sz="700" b="0" i="0" u="none" strike="noStrike">
                          <a:solidFill>
                            <a:srgbClr val="454548"/>
                          </a:solidFill>
                          <a:effectLst/>
                          <a:latin typeface="Open Sans" pitchFamily="2" charset="0"/>
                          <a:ea typeface="Open Sans" pitchFamily="2" charset="0"/>
                          <a:cs typeface="Open Sans" pitchFamily="2" charset="0"/>
                        </a:rPr>
                        <a:t>If you’re hospitalized more than 100 miles away from home, MASA will arrange and pay for round-trip air transportation for someone you choose to be with you.</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Open Sans" pitchFamily="2" charset="0"/>
                          <a:cs typeface="Open Sans" pitchFamily="2" charset="0"/>
                        </a:rPr>
                        <a:t>Limit 2 </a:t>
                      </a:r>
                    </a:p>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Open Sans" pitchFamily="2" charset="0"/>
                          <a:cs typeface="Open Sans" pitchFamily="2" charset="0"/>
                        </a:rPr>
                        <a:t>per year</a:t>
                      </a:r>
                      <a:r>
                        <a:rPr kumimoji="0" lang="en-US" sz="550" b="0" i="0" u="none" strike="noStrike" kern="1200" cap="none" spc="0" normalizeH="0" baseline="30000" noProof="0">
                          <a:ln>
                            <a:noFill/>
                          </a:ln>
                          <a:solidFill>
                            <a:srgbClr val="454548"/>
                          </a:solidFill>
                          <a:effectLst/>
                          <a:uLnTx/>
                          <a:uFillTx/>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Vehicle &amp; RV Return: </a:t>
                      </a:r>
                      <a:r>
                        <a:rPr lang="en-US" sz="700" b="0" i="0" u="none" strike="noStrike">
                          <a:solidFill>
                            <a:srgbClr val="454548"/>
                          </a:solidFill>
                          <a:effectLst/>
                          <a:latin typeface="Open Sans" pitchFamily="2" charset="0"/>
                          <a:ea typeface="Open Sans" pitchFamily="2" charset="0"/>
                          <a:cs typeface="Open Sans" pitchFamily="2" charset="0"/>
                        </a:rPr>
                        <a:t>If your vehicle or RV is left unattended after an ambulance transport, </a:t>
                      </a:r>
                    </a:p>
                    <a:p>
                      <a:pPr algn="l" fontAlgn="t">
                        <a:lnSpc>
                          <a:spcPct val="114000"/>
                        </a:lnSpc>
                        <a:spcAft>
                          <a:spcPts val="0"/>
                        </a:spcAft>
                        <a:buNone/>
                      </a:pPr>
                      <a:r>
                        <a:rPr lang="en-US" sz="700" b="0" i="0" u="none" strike="noStrike">
                          <a:solidFill>
                            <a:srgbClr val="454548"/>
                          </a:solidFill>
                          <a:effectLst/>
                          <a:latin typeface="Open Sans" pitchFamily="2" charset="0"/>
                          <a:ea typeface="Open Sans" pitchFamily="2" charset="0"/>
                          <a:cs typeface="Open Sans" pitchFamily="2" charset="0"/>
                        </a:rPr>
                        <a:t>MASA will help arrange and pay to get it back to your home or rental location.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450401088"/>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Organ Retrieval Transport: </a:t>
                      </a:r>
                      <a:r>
                        <a:rPr lang="en-US" sz="700" b="0" i="0" u="none" strike="noStrike">
                          <a:solidFill>
                            <a:srgbClr val="454548"/>
                          </a:solidFill>
                          <a:effectLst/>
                          <a:latin typeface="Open Sans" pitchFamily="2" charset="0"/>
                          <a:ea typeface="Open Sans" pitchFamily="2" charset="0"/>
                          <a:cs typeface="Open Sans" pitchFamily="2" charset="0"/>
                        </a:rPr>
                        <a:t>MASA will reimburse eligible out-of-pocket expenses to transport an organ needed for your transplant.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Organ Recipient Transport: </a:t>
                      </a:r>
                      <a:r>
                        <a:rPr lang="en-US" sz="700" b="0" i="0" u="none" strike="noStrike">
                          <a:solidFill>
                            <a:srgbClr val="454548"/>
                          </a:solidFill>
                          <a:effectLst/>
                          <a:latin typeface="Open Sans" pitchFamily="2" charset="0"/>
                          <a:ea typeface="Open Sans" pitchFamily="2" charset="0"/>
                          <a:cs typeface="Open Sans" pitchFamily="2" charset="0"/>
                        </a:rPr>
                        <a:t>If you need an organ transplant, MASA will help arrange and pay for your flight to the airport closest to where the surgery will take place.</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3298174993"/>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14000"/>
                        </a:lnSpc>
                        <a:spcAft>
                          <a:spcPts val="0"/>
                        </a:spcAft>
                        <a:buNone/>
                      </a:pPr>
                      <a:r>
                        <a:rPr lang="en-US" sz="700" b="1" i="0" u="none" strike="noStrike">
                          <a:solidFill>
                            <a:srgbClr val="454548"/>
                          </a:solidFill>
                          <a:effectLst/>
                          <a:latin typeface="Open Sans" pitchFamily="2" charset="0"/>
                          <a:ea typeface="Open Sans" pitchFamily="2" charset="0"/>
                          <a:cs typeface="Open Sans" pitchFamily="2" charset="0"/>
                        </a:rPr>
                        <a:t>Mortal Remains Return Transport: </a:t>
                      </a:r>
                      <a:r>
                        <a:rPr lang="en-US" sz="700" b="0" i="0" u="none" strike="noStrike">
                          <a:solidFill>
                            <a:srgbClr val="454548"/>
                          </a:solidFill>
                          <a:effectLst/>
                          <a:latin typeface="Open Sans" pitchFamily="2" charset="0"/>
                          <a:ea typeface="Open Sans" pitchFamily="2" charset="0"/>
                          <a:cs typeface="Open Sans" pitchFamily="2" charset="0"/>
                        </a:rPr>
                        <a:t>In the unfortunate event a member passes away more than 100 miles from home, MASA will help support and reimburse eligible expenses to bring their remains home.</a:t>
                      </a:r>
                      <a:endParaRPr lang="en-US" sz="700" b="1" i="0" u="none" strike="noStrike">
                        <a:solidFill>
                          <a:srgbClr val="454548"/>
                        </a:solidFill>
                        <a:effectLst/>
                        <a:latin typeface="Open Sans" pitchFamily="2" charset="0"/>
                        <a:ea typeface="Open Sans" pitchFamily="2" charset="0"/>
                        <a:cs typeface="Open Sans" pitchFamily="2" charset="0"/>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721295802"/>
                  </a:ext>
                </a:extLst>
              </a:tr>
              <a:tr h="365760">
                <a:tc>
                  <a:txBody>
                    <a:bodyPr/>
                    <a:lstStyle/>
                    <a:p>
                      <a:pPr marL="0" marR="0" lvl="0" indent="0" algn="l" defTabSz="976331" rtl="0" eaLnBrk="1" fontAlgn="t" latinLnBrk="0" hangingPunct="1">
                        <a:lnSpc>
                          <a:spcPct val="114000"/>
                        </a:lnSpc>
                        <a:spcBef>
                          <a:spcPts val="0"/>
                        </a:spcBef>
                        <a:spcAft>
                          <a:spcPts val="0"/>
                        </a:spcAft>
                        <a:buClrTx/>
                        <a:buSzTx/>
                        <a:buFontTx/>
                        <a:buNone/>
                        <a:tabLst/>
                        <a:defRPr/>
                      </a:pPr>
                      <a:r>
                        <a:rPr lang="en-US" sz="700" b="1" i="0" u="none" strike="noStrike">
                          <a:solidFill>
                            <a:schemeClr val="accent1"/>
                          </a:solidFill>
                          <a:effectLst/>
                          <a:latin typeface="Open Sans" pitchFamily="2" charset="0"/>
                          <a:ea typeface="Open Sans" pitchFamily="2" charset="0"/>
                          <a:cs typeface="Open Sans" pitchFamily="2" charset="0"/>
                        </a:rPr>
                        <a:t>NEW!   </a:t>
                      </a:r>
                      <a:r>
                        <a:rPr lang="en-US" sz="700" b="1" i="0" u="none" strike="noStrike">
                          <a:solidFill>
                            <a:srgbClr val="454548"/>
                          </a:solidFill>
                          <a:effectLst/>
                          <a:latin typeface="Open Sans" pitchFamily="2" charset="0"/>
                          <a:ea typeface="Open Sans" pitchFamily="2" charset="0"/>
                          <a:cs typeface="Open Sans" pitchFamily="2" charset="0"/>
                        </a:rPr>
                        <a:t>Advocate Assist: </a:t>
                      </a:r>
                      <a:r>
                        <a:rPr lang="en-US" sz="700" b="0" i="0" u="none" strike="noStrike">
                          <a:solidFill>
                            <a:srgbClr val="454548"/>
                          </a:solidFill>
                          <a:effectLst/>
                          <a:latin typeface="Open Sans" pitchFamily="2" charset="0"/>
                          <a:ea typeface="Open Sans" pitchFamily="2" charset="0"/>
                          <a:cs typeface="Open Sans" pitchFamily="2" charset="0"/>
                        </a:rPr>
                        <a:t>If your insurance denies medical necessity for a covered air ambulance transport, MASA will connect you with an advocate to review your policy, negotiate bills, and guide you through appeals.</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tc>
                <a:extLst>
                  <a:ext uri="{0D108BD9-81ED-4DB2-BD59-A6C34878D82A}">
                    <a16:rowId xmlns:a16="http://schemas.microsoft.com/office/drawing/2014/main" val="3053133822"/>
                  </a:ext>
                </a:extLst>
              </a:tr>
              <a:tr h="225610">
                <a:tc>
                  <a:txBody>
                    <a:bodyPr/>
                    <a:lstStyle/>
                    <a:p>
                      <a:pPr algn="l" fontAlgn="t">
                        <a:lnSpc>
                          <a:spcPct val="114000"/>
                        </a:lnSpc>
                        <a:spcAft>
                          <a:spcPts val="0"/>
                        </a:spcAft>
                        <a:buNone/>
                      </a:pPr>
                      <a:r>
                        <a:rPr lang="en-US" sz="750" b="1" i="0" u="none" strike="noStrike">
                          <a:solidFill>
                            <a:schemeClr val="tx1"/>
                          </a:solidFill>
                          <a:effectLst/>
                          <a:latin typeface="Open Sans" pitchFamily="2" charset="0"/>
                          <a:ea typeface="Open Sans" pitchFamily="2" charset="0"/>
                          <a:cs typeface="Open Sans" pitchFamily="2" charset="0"/>
                        </a:rPr>
                        <a:t>Monthly protection rate</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750" b="1" i="0" u="none" strike="noStrike" kern="1200" cap="none" spc="0" normalizeH="0" baseline="0" noProof="0">
                          <a:ln>
                            <a:noFill/>
                          </a:ln>
                          <a:solidFill>
                            <a:schemeClr val="tx1"/>
                          </a:solidFill>
                          <a:effectLst/>
                          <a:uLnTx/>
                          <a:uFillTx/>
                          <a:latin typeface="Poppins" panose="00000500000000000000" pitchFamily="2" charset="0"/>
                          <a:ea typeface="Open Sans" panose="020B0606030504020204" pitchFamily="34" charset="0"/>
                          <a:cs typeface="Poppins" panose="00000500000000000000" pitchFamily="2" charset="0"/>
                        </a:rPr>
                        <a:t>$14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750" b="1" i="0" u="none" strike="noStrike" baseline="0">
                          <a:solidFill>
                            <a:schemeClr val="tx1"/>
                          </a:solidFill>
                          <a:effectLst/>
                          <a:latin typeface="Poppins" panose="00000500000000000000" pitchFamily="2" charset="0"/>
                          <a:ea typeface="Open Sans" panose="020B0606030504020204" pitchFamily="34" charset="0"/>
                          <a:cs typeface="Poppins" panose="00000500000000000000" pitchFamily="2" charset="0"/>
                        </a:rPr>
                        <a:t>$19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750" b="1" i="0" u="none" strike="noStrike" baseline="0">
                          <a:solidFill>
                            <a:schemeClr val="tx1"/>
                          </a:solidFill>
                          <a:effectLst/>
                          <a:latin typeface="Poppins" panose="00000500000000000000" pitchFamily="2" charset="0"/>
                          <a:ea typeface="Open Sans" panose="020B0606030504020204" pitchFamily="34" charset="0"/>
                          <a:cs typeface="Poppins" panose="00000500000000000000" pitchFamily="2" charset="0"/>
                        </a:rPr>
                        <a:t>$39</a:t>
                      </a: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extLst>
                  <a:ext uri="{0D108BD9-81ED-4DB2-BD59-A6C34878D82A}">
                    <a16:rowId xmlns:a16="http://schemas.microsoft.com/office/drawing/2014/main" val="895903470"/>
                  </a:ext>
                </a:extLst>
              </a:tr>
              <a:tr h="279105">
                <a:tc>
                  <a:txBody>
                    <a:bodyPr/>
                    <a:lstStyle/>
                    <a:p>
                      <a:pPr marL="0" marR="0" lvl="0" indent="0" algn="l" defTabSz="976331" rtl="0" eaLnBrk="1" fontAlgn="t" latinLnBrk="0" hangingPunct="1">
                        <a:lnSpc>
                          <a:spcPct val="114000"/>
                        </a:lnSpc>
                        <a:spcBef>
                          <a:spcPts val="0"/>
                        </a:spcBef>
                        <a:spcAft>
                          <a:spcPts val="0"/>
                        </a:spcAft>
                        <a:buClrTx/>
                        <a:buSzTx/>
                        <a:buFontTx/>
                        <a:buNone/>
                        <a:tabLst/>
                        <a:defRPr/>
                      </a:pPr>
                      <a:r>
                        <a:rPr lang="en-US" sz="750" b="1" i="0" u="none" strike="noStrike">
                          <a:solidFill>
                            <a:schemeClr val="bg1"/>
                          </a:solidFill>
                          <a:effectLst/>
                          <a:latin typeface="Open Sans" pitchFamily="2" charset="0"/>
                          <a:ea typeface="Open Sans" pitchFamily="2" charset="0"/>
                          <a:cs typeface="Open Sans" pitchFamily="2" charset="0"/>
                        </a:rPr>
                        <a:t>Scan for product guide &gt;&gt;&gt;</a:t>
                      </a:r>
                    </a:p>
                  </a:txBody>
                  <a:tcPr marL="45720" marR="4572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endParaRPr kumimoji="0" lang="en-US" sz="550" b="1" i="0" u="none" strike="noStrike" kern="1200" cap="none" spc="0" normalizeH="0" baseline="0" noProof="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endParaRPr kumimoji="0" lang="en-US" sz="550" b="1" i="0" u="none" strike="noStrike" kern="1200" cap="none" spc="0" normalizeH="0" baseline="0" noProof="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endParaRPr lang="en-US" sz="550" b="1" i="0" u="none" strike="noStrike" baseline="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endParaRPr lang="en-US" sz="550" b="1" i="0" u="none" strike="noStrike" baseline="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endParaRPr lang="en-US" sz="550" b="1" i="0" u="none" strike="noStrike" baseline="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endParaRPr lang="en-US" sz="55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5" name="TextBox 4">
            <a:extLst>
              <a:ext uri="{FF2B5EF4-FFF2-40B4-BE49-F238E27FC236}">
                <a16:creationId xmlns:a16="http://schemas.microsoft.com/office/drawing/2014/main" id="{9835DA7F-7C90-3972-40F8-26FE96DB12D8}"/>
              </a:ext>
            </a:extLst>
          </p:cNvPr>
          <p:cNvSpPr txBox="1"/>
          <p:nvPr/>
        </p:nvSpPr>
        <p:spPr>
          <a:xfrm>
            <a:off x="5513866" y="445992"/>
            <a:ext cx="184731" cy="340863"/>
          </a:xfrm>
          <a:prstGeom prst="rect">
            <a:avLst/>
          </a:prstGeom>
          <a:noFill/>
        </p:spPr>
        <p:txBody>
          <a:bodyPr wrap="none" rtlCol="0">
            <a:spAutoFit/>
          </a:bodyPr>
          <a:lstStyle/>
          <a:p>
            <a:endParaRPr lang="en-US"/>
          </a:p>
        </p:txBody>
      </p:sp>
      <p:sp>
        <p:nvSpPr>
          <p:cNvPr id="4" name="TextBox 3">
            <a:extLst>
              <a:ext uri="{FF2B5EF4-FFF2-40B4-BE49-F238E27FC236}">
                <a16:creationId xmlns:a16="http://schemas.microsoft.com/office/drawing/2014/main" id="{9E944445-A895-049C-99AE-C0887C5E7998}"/>
              </a:ext>
            </a:extLst>
          </p:cNvPr>
          <p:cNvSpPr txBox="1">
            <a:spLocks noGrp="1" noRot="1" noMove="1" noResize="1" noEditPoints="1" noAdjustHandles="1" noChangeArrowheads="1" noChangeShapeType="1"/>
          </p:cNvSpPr>
          <p:nvPr/>
        </p:nvSpPr>
        <p:spPr>
          <a:xfrm>
            <a:off x="386944" y="9057543"/>
            <a:ext cx="5665144" cy="896912"/>
          </a:xfrm>
          <a:prstGeom prst="rect">
            <a:avLst/>
          </a:prstGeom>
          <a:noFill/>
        </p:spPr>
        <p:txBody>
          <a:bodyPr wrap="square" rtlCol="0">
            <a:spAutoFit/>
          </a:bodyPr>
          <a:lstStyle/>
          <a:p>
            <a:pPr>
              <a:lnSpc>
                <a:spcPct val="114000"/>
              </a:lnSpc>
            </a:pPr>
            <a:r>
              <a:rPr lang="en-US" sz="550" b="1">
                <a:solidFill>
                  <a:schemeClr val="accent3">
                    <a:lumMod val="50000"/>
                  </a:schemeClr>
                </a:solidFill>
                <a:latin typeface="Poppins" pitchFamily="2" charset="77"/>
                <a:ea typeface="Open Sans" pitchFamily="2" charset="0"/>
                <a:cs typeface="Poppins" pitchFamily="2" charset="77"/>
              </a:rPr>
              <a:t>Coverage territories </a:t>
            </a:r>
          </a:p>
          <a:p>
            <a:pPr>
              <a:lnSpc>
                <a:spcPct val="114000"/>
              </a:lnSpc>
            </a:pPr>
            <a:r>
              <a:rPr lang="en-US" sz="550" b="0">
                <a:solidFill>
                  <a:schemeClr val="accent3">
                    <a:lumMod val="50000"/>
                  </a:schemeClr>
                </a:solidFill>
                <a:latin typeface="Open Sans" pitchFamily="2" charset="0"/>
                <a:ea typeface="Open Sans" pitchFamily="2" charset="0"/>
                <a:cs typeface="Open Sans" pitchFamily="2" charset="0"/>
              </a:rPr>
              <a:t>1: </a:t>
            </a:r>
            <a:r>
              <a:rPr lang="en-US" sz="550">
                <a:solidFill>
                  <a:schemeClr val="accent3">
                    <a:lumMod val="50000"/>
                  </a:schemeClr>
                </a:solidFill>
                <a:latin typeface="Open Sans" pitchFamily="2" charset="0"/>
                <a:ea typeface="Open Sans" pitchFamily="2" charset="0"/>
                <a:cs typeface="Open Sans" pitchFamily="2" charset="0"/>
              </a:rPr>
              <a:t>Continental U.S., Hawaii, and Alaska</a:t>
            </a:r>
            <a:r>
              <a:rPr lang="en-US" sz="550" b="0">
                <a:solidFill>
                  <a:schemeClr val="accent3">
                    <a:lumMod val="50000"/>
                  </a:schemeClr>
                </a:solidFill>
                <a:latin typeface="Open Sans" pitchFamily="2" charset="0"/>
                <a:ea typeface="Open Sans" pitchFamily="2" charset="0"/>
                <a:cs typeface="Open Sans" pitchFamily="2" charset="0"/>
              </a:rPr>
              <a:t>| 2: Continental U.S., Hawaii, Alaska, and Canada | 3: Continental U.S., Hawaii, Alaska, Canada, Mexico, and the Caribbean</a:t>
            </a:r>
          </a:p>
          <a:p>
            <a:pPr>
              <a:lnSpc>
                <a:spcPct val="114000"/>
              </a:lnSpc>
              <a:spcAft>
                <a:spcPts val="300"/>
              </a:spcAft>
            </a:pPr>
            <a:r>
              <a:rPr lang="en-US" sz="550" b="0">
                <a:solidFill>
                  <a:schemeClr val="accent3">
                    <a:lumMod val="50000"/>
                  </a:schemeClr>
                </a:solidFill>
                <a:latin typeface="Open Sans" pitchFamily="2" charset="0"/>
                <a:ea typeface="Open Sans" pitchFamily="2" charset="0"/>
                <a:cs typeface="Open Sans" pitchFamily="2" charset="0"/>
              </a:rPr>
              <a:t>4: Worldwide: to include any region with the exclusion of Antarctica and not prohibited by U.S. law or U.S. travel advisories. Contingent upon ten (10) day notice of travel.</a:t>
            </a:r>
          </a:p>
          <a:p>
            <a:pPr>
              <a:lnSpc>
                <a:spcPct val="114000"/>
              </a:lnSpc>
            </a:pPr>
            <a:r>
              <a:rPr lang="en-US" sz="550" b="1">
                <a:solidFill>
                  <a:schemeClr val="accent3">
                    <a:lumMod val="50000"/>
                  </a:schemeClr>
                </a:solidFill>
                <a:latin typeface="Poppins" pitchFamily="2" charset="77"/>
                <a:ea typeface="Open Sans" pitchFamily="2" charset="0"/>
                <a:cs typeface="Poppins" pitchFamily="2" charset="77"/>
              </a:rPr>
              <a:t>Disclaimer</a:t>
            </a:r>
          </a:p>
          <a:p>
            <a:pPr>
              <a:lnSpc>
                <a:spcPct val="114000"/>
              </a:lnSpc>
            </a:pPr>
            <a:r>
              <a:rPr lang="en-US" sz="550" b="0" i="0" strike="noStrike" kern="120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50" b="0" strike="noStrike">
              <a:solidFill>
                <a:srgbClr val="454548"/>
              </a:solidFill>
              <a:latin typeface="Open Sans" pitchFamily="2" charset="0"/>
              <a:ea typeface="Open Sans" pitchFamily="2" charset="0"/>
              <a:cs typeface="Open Sans" pitchFamily="2" charset="0"/>
            </a:endParaRPr>
          </a:p>
        </p:txBody>
      </p:sp>
      <p:sp>
        <p:nvSpPr>
          <p:cNvPr id="3" name="Right Brace 2">
            <a:extLst>
              <a:ext uri="{FF2B5EF4-FFF2-40B4-BE49-F238E27FC236}">
                <a16:creationId xmlns:a16="http://schemas.microsoft.com/office/drawing/2014/main" id="{A4428F3D-6529-771B-7256-F7A1295D879A}"/>
              </a:ext>
            </a:extLst>
          </p:cNvPr>
          <p:cNvSpPr/>
          <p:nvPr/>
        </p:nvSpPr>
        <p:spPr>
          <a:xfrm>
            <a:off x="7877175" y="4562475"/>
            <a:ext cx="361950" cy="885825"/>
          </a:xfrm>
          <a:prstGeom prst="rightBrace">
            <a:avLst/>
          </a:prstGeom>
          <a:ln w="38100">
            <a:solidFill>
              <a:schemeClr val="bg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Rectangle: Rounded Corners 7">
            <a:extLst>
              <a:ext uri="{FF2B5EF4-FFF2-40B4-BE49-F238E27FC236}">
                <a16:creationId xmlns:a16="http://schemas.microsoft.com/office/drawing/2014/main" id="{05699D13-EB07-82B9-D449-E8298EDCE6F5}"/>
              </a:ext>
            </a:extLst>
          </p:cNvPr>
          <p:cNvSpPr/>
          <p:nvPr/>
        </p:nvSpPr>
        <p:spPr>
          <a:xfrm>
            <a:off x="8383505" y="4227417"/>
            <a:ext cx="1989221" cy="1849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en-US" sz="1400">
                <a:latin typeface="Open Sans" panose="020B0606030504020204" pitchFamily="34" charset="0"/>
                <a:ea typeface="Open Sans" panose="020B0606030504020204" pitchFamily="34" charset="0"/>
                <a:cs typeface="Open Sans" panose="020B0606030504020204" pitchFamily="34" charset="0"/>
              </a:rPr>
              <a:t>Sick while away and post-admission care added to Platinum plan to make it more robust for $0 price increase!</a:t>
            </a: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CF87DA8-DD44-8439-92EB-1F8AAD81A1D7}"/>
              </a:ex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3362137015"/>
              </p:ext>
            </p:extLst>
          </p:nvPr>
        </p:nvGraphicFramePr>
        <p:xfrm>
          <a:off x="2259106" y="2132898"/>
          <a:ext cx="5029200" cy="7655878"/>
        </p:xfrm>
        <a:graphic>
          <a:graphicData uri="http://schemas.openxmlformats.org/drawingml/2006/table">
            <a:tbl>
              <a:tblPr firstRow="1" bandRow="1"/>
              <a:tblGrid>
                <a:gridCol w="2834640">
                  <a:extLst>
                    <a:ext uri="{9D8B030D-6E8A-4147-A177-3AD203B41FA5}">
                      <a16:colId xmlns:a16="http://schemas.microsoft.com/office/drawing/2014/main" val="463931578"/>
                    </a:ext>
                  </a:extLst>
                </a:gridCol>
                <a:gridCol w="365760">
                  <a:extLst>
                    <a:ext uri="{9D8B030D-6E8A-4147-A177-3AD203B41FA5}">
                      <a16:colId xmlns:a16="http://schemas.microsoft.com/office/drawing/2014/main" val="617857949"/>
                    </a:ext>
                  </a:extLst>
                </a:gridCol>
                <a:gridCol w="365760">
                  <a:extLst>
                    <a:ext uri="{9D8B030D-6E8A-4147-A177-3AD203B41FA5}">
                      <a16:colId xmlns:a16="http://schemas.microsoft.com/office/drawing/2014/main" val="1722649850"/>
                    </a:ext>
                  </a:extLst>
                </a:gridCol>
                <a:gridCol w="365760">
                  <a:extLst>
                    <a:ext uri="{9D8B030D-6E8A-4147-A177-3AD203B41FA5}">
                      <a16:colId xmlns:a16="http://schemas.microsoft.com/office/drawing/2014/main" val="1562941862"/>
                    </a:ext>
                  </a:extLst>
                </a:gridCol>
                <a:gridCol w="365760">
                  <a:extLst>
                    <a:ext uri="{9D8B030D-6E8A-4147-A177-3AD203B41FA5}">
                      <a16:colId xmlns:a16="http://schemas.microsoft.com/office/drawing/2014/main" val="1311207023"/>
                    </a:ext>
                  </a:extLst>
                </a:gridCol>
                <a:gridCol w="365760">
                  <a:extLst>
                    <a:ext uri="{9D8B030D-6E8A-4147-A177-3AD203B41FA5}">
                      <a16:colId xmlns:a16="http://schemas.microsoft.com/office/drawing/2014/main" val="1783301157"/>
                    </a:ext>
                  </a:extLst>
                </a:gridCol>
                <a:gridCol w="365760">
                  <a:extLst>
                    <a:ext uri="{9D8B030D-6E8A-4147-A177-3AD203B41FA5}">
                      <a16:colId xmlns:a16="http://schemas.microsoft.com/office/drawing/2014/main" val="1735481099"/>
                    </a:ext>
                  </a:extLst>
                </a:gridCol>
              </a:tblGrid>
              <a:tr h="36576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800">
                        <a:solidFill>
                          <a:schemeClr val="tx1"/>
                        </a:solidFill>
                        <a:latin typeface="Open Sans" pitchFamily="2" charset="0"/>
                        <a:ea typeface="Open Sans" pitchFamily="2" charset="0"/>
                        <a:cs typeface="Open Sans" pitchFamily="2" charset="0"/>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a:solidFill>
                            <a:srgbClr val="FFFFFF"/>
                          </a:solidFill>
                          <a:effectLst/>
                          <a:latin typeface="Open Sans" pitchFamily="2" charset="0"/>
                          <a:ea typeface="Open Sans" pitchFamily="2" charset="0"/>
                          <a:cs typeface="Open Sans" pitchFamily="2" charset="0"/>
                        </a:rPr>
                        <a:t>Emergent </a:t>
                      </a:r>
                    </a:p>
                    <a:p>
                      <a:pPr lvl="0" algn="l" fontAlgn="ctr">
                        <a:buNone/>
                      </a:pPr>
                      <a:r>
                        <a:rPr lang="en-US" sz="800" b="1" i="0" u="none" strike="noStrike">
                          <a:solidFill>
                            <a:srgbClr val="FFFFFF"/>
                          </a:solidFill>
                          <a:effectLst/>
                          <a:latin typeface="Open Sans" pitchFamily="2" charset="0"/>
                          <a:ea typeface="Open Sans" pitchFamily="2" charset="0"/>
                          <a:cs typeface="Open Sans" pitchFamily="2" charset="0"/>
                        </a:rPr>
                        <a:t>Plus</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a:solidFill>
                            <a:srgbClr val="FFFFFF"/>
                          </a:solidFill>
                          <a:effectLst/>
                          <a:latin typeface="Open Sans" pitchFamily="2" charset="0"/>
                          <a:ea typeface="Open Sans" pitchFamily="2" charset="0"/>
                          <a:cs typeface="Open Sans" pitchFamily="2" charset="0"/>
                        </a:rPr>
                        <a:t>Emergent</a:t>
                      </a:r>
                    </a:p>
                    <a:p>
                      <a:pPr marL="0" marR="0" lvl="0" indent="0" algn="l" defTabSz="976331" rtl="0" eaLnBrk="1" fontAlgn="ctr" latinLnBrk="0" hangingPunct="1">
                        <a:lnSpc>
                          <a:spcPct val="100000"/>
                        </a:lnSpc>
                        <a:spcBef>
                          <a:spcPts val="0"/>
                        </a:spcBef>
                        <a:spcAft>
                          <a:spcPts val="0"/>
                        </a:spcAft>
                        <a:buClrTx/>
                        <a:buSzTx/>
                        <a:buFontTx/>
                        <a:buNone/>
                        <a:tabLst/>
                        <a:defRPr/>
                      </a:pPr>
                      <a:r>
                        <a:rPr lang="en-US" sz="800" b="1" i="0" u="none" strike="noStrike">
                          <a:solidFill>
                            <a:srgbClr val="FFFFFF"/>
                          </a:solidFill>
                          <a:effectLst/>
                          <a:latin typeface="Open Sans" pitchFamily="2" charset="0"/>
                          <a:ea typeface="Open Sans" pitchFamily="2" charset="0"/>
                          <a:cs typeface="Open Sans" pitchFamily="2" charset="0"/>
                        </a:rPr>
                        <a:t>Premier</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buNone/>
                      </a:pPr>
                      <a:r>
                        <a:rPr lang="en-US" sz="800" b="1" i="0" u="none" strike="noStrike">
                          <a:solidFill>
                            <a:srgbClr val="FFFFFF"/>
                          </a:solidFill>
                          <a:effectLst/>
                          <a:latin typeface="Open Sans" pitchFamily="2" charset="0"/>
                          <a:ea typeface="Open Sans" pitchFamily="2" charset="0"/>
                          <a:cs typeface="Open Sans" pitchFamily="2" charset="0"/>
                        </a:rPr>
                        <a:t>Platinum</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30871"/>
                    </a:solidFill>
                  </a:tcPr>
                </a:tc>
                <a:tc hMerge="1">
                  <a:txBody>
                    <a:bodyPr/>
                    <a:lstStyle/>
                    <a:p>
                      <a:endParaRPr lang="en-US"/>
                    </a:p>
                  </a:txBody>
                  <a:tcPr/>
                </a:tc>
                <a:extLst>
                  <a:ext uri="{0D108BD9-81ED-4DB2-BD59-A6C34878D82A}">
                    <a16:rowId xmlns:a16="http://schemas.microsoft.com/office/drawing/2014/main" val="93715697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Emergency Ground Ambulance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800" b="1" i="0" u="none" strike="noStrike">
                          <a:solidFill>
                            <a:srgbClr val="454548"/>
                          </a:solidFill>
                          <a:effectLst/>
                          <a:latin typeface="Open Sans" pitchFamily="2" charset="0"/>
                          <a:ea typeface="Open Sans" pitchFamily="2" charset="0"/>
                          <a:cs typeface="Open Sans" pitchFamily="2" charset="0"/>
                        </a:rPr>
                        <a:t>Emergency Air Ambulance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$20k max per claim</a:t>
                      </a:r>
                      <a:r>
                        <a:rPr lang="en-US" sz="550" b="0" i="0" u="none" strike="noStrike" baseline="3000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$20k max per claim</a:t>
                      </a:r>
                      <a:r>
                        <a:rPr lang="en-US" sz="550" b="0" i="0" u="none" strike="noStrike" baseline="3000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031170236"/>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Hospital to Hospital Ground </a:t>
                      </a:r>
                    </a:p>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Ambulance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437938605"/>
                  </a:ext>
                </a:extLst>
              </a:tr>
              <a:tr h="36576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Hospital to Hospital Air </a:t>
                      </a:r>
                    </a:p>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Ambulance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$20k max per claim</a:t>
                      </a:r>
                      <a:r>
                        <a:rPr lang="en-US" sz="550" b="0" i="0" u="none" strike="noStrike" baseline="3000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$20k max per claim</a:t>
                      </a:r>
                      <a:r>
                        <a:rPr lang="en-US" sz="550" b="0" i="0" u="none" strike="noStrike" baseline="3000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06139196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Repatriation to Hospital Near Home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910207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Emergency Water Ambulance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lvl="0" algn="l" fontAlgn="ctr">
                        <a:lnSpc>
                          <a:spcPct val="114000"/>
                        </a:lnSpc>
                        <a:spcAft>
                          <a:spcPts val="0"/>
                        </a:spcAft>
                        <a:buNone/>
                      </a:pPr>
                      <a:r>
                        <a:rPr lang="en-US" sz="550" b="0" i="0" u="none" strike="noStrike">
                          <a:solidFill>
                            <a:srgbClr val="454548"/>
                          </a:solidFill>
                          <a:effectLst/>
                          <a:latin typeface="Open Sans" pitchFamily="2" charset="0"/>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311763213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Treat and No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$500 max per claim, limit 2 per year</a:t>
                      </a:r>
                      <a:r>
                        <a:rPr lang="en-US" sz="550" b="0" i="0" u="none" strike="noStrike" baseline="3000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a:solidFill>
                            <a:srgbClr val="454548"/>
                          </a:solidFill>
                          <a:effectLst/>
                          <a:latin typeface="Open Sans" pitchFamily="2" charset="0"/>
                          <a:ea typeface="Open Sans" pitchFamily="2" charset="0"/>
                          <a:cs typeface="Open Sans" pitchFamily="2" charset="0"/>
                        </a:rPr>
                        <a:t>$500 max per claim, limit 2 per year</a:t>
                      </a:r>
                      <a:r>
                        <a:rPr lang="en-US" sz="550" b="0" i="0" u="none" strike="noStrike" baseline="3000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23230550"/>
                  </a:ext>
                </a:extLst>
              </a:tr>
              <a:tr h="320040">
                <a:tc>
                  <a:txBody>
                    <a:bodyPr/>
                    <a:lstStyle/>
                    <a:p>
                      <a:pPr algn="l" fontAlgn="t">
                        <a:spcAft>
                          <a:spcPts val="200"/>
                        </a:spcAft>
                        <a:buNone/>
                      </a:pPr>
                      <a:r>
                        <a:rPr lang="en-US" sz="800" b="1" i="0" u="none" strike="noStrike">
                          <a:solidFill>
                            <a:schemeClr val="accent1"/>
                          </a:solidFill>
                          <a:effectLst/>
                          <a:latin typeface="Open Sans" pitchFamily="2" charset="0"/>
                          <a:ea typeface="Open Sans" pitchFamily="2" charset="0"/>
                          <a:cs typeface="Open Sans" pitchFamily="2" charset="0"/>
                        </a:rPr>
                        <a:t>NEW!  </a:t>
                      </a:r>
                      <a:r>
                        <a:rPr lang="en-US" sz="800" b="1" i="0" u="none" strike="noStrike">
                          <a:solidFill>
                            <a:srgbClr val="454548"/>
                          </a:solidFill>
                          <a:effectLst/>
                          <a:latin typeface="Open Sans" pitchFamily="2" charset="0"/>
                          <a:ea typeface="Open Sans" pitchFamily="2" charset="0"/>
                          <a:cs typeface="Open Sans" pitchFamily="2" charset="0"/>
                        </a:rPr>
                        <a:t>Parent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a:solidFill>
                            <a:srgbClr val="454548"/>
                          </a:solidFill>
                          <a:effectLst/>
                          <a:latin typeface="Open Sans" pitchFamily="2" charset="0"/>
                          <a:ea typeface="Open Sans" pitchFamily="2" charset="0"/>
                          <a:cs typeface="Open Sans" pitchFamily="2" charset="0"/>
                        </a:rPr>
                        <a:t>Limit 2 per year</a:t>
                      </a:r>
                      <a:r>
                        <a:rPr lang="en-US" sz="550" b="0" i="0" u="none" strike="noStrike" baseline="30000">
                          <a:solidFill>
                            <a:srgbClr val="454548"/>
                          </a:solidFill>
                          <a:effectLst/>
                          <a:latin typeface="Open Sans" pitchFamily="2" charset="0"/>
                          <a:ea typeface="Open Sans" pitchFamily="2" charset="0"/>
                          <a:cs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092826876"/>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Minor Return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Pet Return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a:solidFill>
                            <a:srgbClr val="454548"/>
                          </a:solidFill>
                          <a:effectLst/>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a:solidFill>
                            <a:srgbClr val="454548"/>
                          </a:solidFill>
                          <a:effectLst/>
                          <a:latin typeface="Open Sans" pitchFamily="2" charset="0"/>
                          <a:ea typeface="Open Sans" pitchFamily="2" charset="0"/>
                          <a:cs typeface="Open Sans" pitchFamily="2" charset="0"/>
                        </a:rPr>
                        <a:t>$2,500 max per claim</a:t>
                      </a:r>
                      <a:r>
                        <a:rPr lang="en-US" sz="550" b="0" i="0" u="none" strike="noStrike" baseline="30000">
                          <a:solidFill>
                            <a:srgbClr val="454548"/>
                          </a:solidFill>
                          <a:effectLst/>
                          <a:latin typeface="Open Sans" pitchFamily="2" charset="0"/>
                          <a:ea typeface="Open Sans" pitchFamily="2" charset="0"/>
                          <a:cs typeface="Open Sans" pitchFamily="2" charset="0"/>
                        </a:rPr>
                        <a:t>3</a:t>
                      </a:r>
                      <a:endParaRPr lang="en-US" sz="550" b="0" i="0" u="none" strike="noStrike" baseline="30000">
                        <a:solidFill>
                          <a:srgbClr val="454548"/>
                        </a:solidFill>
                        <a:effectLst/>
                        <a:latin typeface="Open Sans" pitchFamily="2" charset="0"/>
                      </a:endParaRP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1010010221"/>
                  </a:ext>
                </a:extLst>
              </a:tr>
              <a:tr h="320040">
                <a:tc>
                  <a:txBody>
                    <a:body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Sick While Away From Home Expense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ctr">
                        <a:lnSpc>
                          <a:spcPct val="114000"/>
                        </a:lnSpc>
                        <a:spcAft>
                          <a:spcPts val="0"/>
                        </a:spcAft>
                        <a:buNone/>
                      </a:pPr>
                      <a:r>
                        <a:rPr lang="en-US" sz="550" b="0" i="0" u="none" strike="noStrike" dirty="0">
                          <a:solidFill>
                            <a:srgbClr val="454548"/>
                          </a:solidFill>
                          <a:effectLst/>
                          <a:latin typeface="Open Sans" pitchFamily="2" charset="0"/>
                          <a:ea typeface="Open Sans" pitchFamily="2" charset="0"/>
                          <a:cs typeface="Open Sans" pitchFamily="2" charset="0"/>
                        </a:rPr>
                        <a:t>$5k max, limit 2 pp per year</a:t>
                      </a:r>
                      <a:r>
                        <a:rPr lang="en-US" sz="550" b="0" i="0" u="none" strike="noStrike" baseline="30000" dirty="0">
                          <a:solidFill>
                            <a:srgbClr val="454548"/>
                          </a:solidFill>
                          <a:effectLst/>
                          <a:latin typeface="Open Sans" pitchFamily="2" charset="0"/>
                          <a:ea typeface="Open Sans" pitchFamily="2" charset="0"/>
                          <a:cs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srgbClr val="E64B38"/>
                          </a:solidFill>
                          <a:effectLst/>
                          <a:uLnTx/>
                          <a:uFillTx/>
                          <a:latin typeface="Open Sans" pitchFamily="2" charset="0"/>
                          <a:ea typeface="Open Sans" pitchFamily="2" charset="0"/>
                          <a:cs typeface="Open Sans" pitchFamily="2" charset="0"/>
                        </a:rPr>
                        <a:t>NEW! </a:t>
                      </a:r>
                    </a:p>
                    <a:p>
                      <a:pPr marL="0" marR="0" lvl="0" indent="0" algn="l" defTabSz="976331" rtl="0" eaLnBrk="1" fontAlgn="ctr" latinLnBrk="0" hangingPunct="1">
                        <a:lnSpc>
                          <a:spcPct val="114000"/>
                        </a:lnSpc>
                        <a:spcBef>
                          <a:spcPts val="0"/>
                        </a:spcBef>
                        <a:spcAft>
                          <a:spcPts val="0"/>
                        </a:spcAft>
                        <a:buClrTx/>
                        <a:buSzTx/>
                        <a:buFontTx/>
                        <a:buNone/>
                        <a:tabLst/>
                        <a:defRPr/>
                      </a:pPr>
                      <a:r>
                        <a:rPr lang="en-US" sz="550" b="0" i="0" u="none" strike="noStrike">
                          <a:solidFill>
                            <a:srgbClr val="454548"/>
                          </a:solidFill>
                          <a:effectLst/>
                          <a:latin typeface="Open Sans" pitchFamily="2" charset="0"/>
                          <a:ea typeface="Open Sans" pitchFamily="2" charset="0"/>
                          <a:cs typeface="Open Sans" pitchFamily="2" charset="0"/>
                        </a:rPr>
                        <a:t>$5k max, limit 2 pp per year</a:t>
                      </a:r>
                      <a:r>
                        <a:rPr lang="en-US" sz="550" b="0" i="0" u="none" strike="noStrike" baseline="30000">
                          <a:solidFill>
                            <a:srgbClr val="454548"/>
                          </a:solidFill>
                          <a:effectLst/>
                          <a:latin typeface="Open Sans" pitchFamily="2" charset="0"/>
                          <a:ea typeface="Open Sans" pitchFamily="2" charset="0"/>
                          <a:cs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320040">
                <a:tc>
                  <a:txBody>
                    <a:body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Post-Admission Continued Care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algn="l" fontAlgn="ctr">
                        <a:buNone/>
                      </a:pPr>
                      <a:r>
                        <a:rPr lang="en-US" sz="550" b="0" i="0" u="none" strike="noStrike" dirty="0">
                          <a:solidFill>
                            <a:srgbClr val="454548"/>
                          </a:solidFill>
                          <a:effectLst/>
                          <a:latin typeface="Open Sans" pitchFamily="2" charset="0"/>
                          <a:ea typeface="Open Sans" pitchFamily="2" charset="0"/>
                          <a:cs typeface="Open Sans" pitchFamily="2" charset="0"/>
                        </a:rPr>
                        <a:t>$500 max pp</a:t>
                      </a:r>
                      <a:r>
                        <a:rPr lang="en-US" sz="550" b="0" i="0" u="none" strike="noStrike" baseline="30000" dirty="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algn="l" fontAlgn="ctr">
                        <a:buNone/>
                      </a:pPr>
                      <a:r>
                        <a:rPr lang="en-US" sz="550" b="1" i="0" u="none" strike="noStrike" dirty="0">
                          <a:solidFill>
                            <a:schemeClr val="accent1"/>
                          </a:solidFill>
                          <a:effectLst/>
                          <a:latin typeface="Open Sans" pitchFamily="2" charset="0"/>
                          <a:ea typeface="Open Sans" pitchFamily="2" charset="0"/>
                          <a:cs typeface="Open Sans" pitchFamily="2" charset="0"/>
                        </a:rPr>
                        <a:t>NEW! </a:t>
                      </a:r>
                    </a:p>
                    <a:p>
                      <a:pPr algn="l" fontAlgn="ctr">
                        <a:buNone/>
                      </a:pPr>
                      <a:r>
                        <a:rPr lang="en-US" sz="550" b="0" i="0" u="none" strike="noStrike" dirty="0">
                          <a:solidFill>
                            <a:srgbClr val="454548"/>
                          </a:solidFill>
                          <a:effectLst/>
                          <a:latin typeface="Open Sans" pitchFamily="2" charset="0"/>
                          <a:ea typeface="Open Sans" pitchFamily="2" charset="0"/>
                          <a:cs typeface="Open Sans" pitchFamily="2" charset="0"/>
                        </a:rPr>
                        <a:t>$500 max pp</a:t>
                      </a:r>
                      <a:r>
                        <a:rPr lang="en-US" sz="550" b="0" i="0" u="none" strike="noStrike" baseline="30000" dirty="0">
                          <a:solidFill>
                            <a:srgbClr val="454548"/>
                          </a:solidFill>
                          <a:effectLst/>
                          <a:latin typeface="Open Sans" pitchFamily="2" charset="0"/>
                          <a:ea typeface="Open Sans" pitchFamily="2" charset="0"/>
                          <a:cs typeface="Open Sans" pitchFamily="2" charset="0"/>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46308243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Patient Return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01384044"/>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Companion Emergency Transport Protection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860495178"/>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Hospital Visitor Air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Open Sans" pitchFamily="2" charset="0"/>
                          <a:cs typeface="Open Sans" pitchFamily="2" charset="0"/>
                        </a:rPr>
                        <a:t>Limit 2 per year</a:t>
                      </a:r>
                      <a:r>
                        <a:rPr kumimoji="0" lang="en-US" sz="550" b="0" i="0" u="none" strike="noStrike" kern="1200" cap="none" spc="0" normalizeH="0" baseline="30000" noProof="0">
                          <a:ln>
                            <a:noFill/>
                          </a:ln>
                          <a:solidFill>
                            <a:srgbClr val="454548"/>
                          </a:solidFill>
                          <a:effectLst/>
                          <a:uLnTx/>
                          <a:uFillTx/>
                          <a:latin typeface="Open Sans" pitchFamily="2" charset="0"/>
                          <a:ea typeface="Open Sans" pitchFamily="2" charset="0"/>
                          <a:cs typeface="Open Sans" pitchFamily="2" charset="0"/>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357928309"/>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Vehicle &amp; RV Return</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3</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2450401088"/>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Organ Retrieval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84330877"/>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Organ Recipient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Webdings" pitchFamily="2" charset="2"/>
                          <a:ea typeface="+mn-ea"/>
                          <a:cs typeface="+mn-cs"/>
                        </a:rPr>
                        <a:t>n </a:t>
                      </a:r>
                      <a:r>
                        <a:rPr kumimoji="0" lang="en-US" sz="550" b="0" i="0" u="none" strike="noStrike" kern="1200" cap="none" spc="0" normalizeH="0" baseline="30000" noProof="0">
                          <a:ln>
                            <a:noFill/>
                          </a:ln>
                          <a:solidFill>
                            <a:srgbClr val="454548"/>
                          </a:solidFill>
                          <a:effectLst/>
                          <a:uLnTx/>
                          <a:uFillTx/>
                          <a:latin typeface="Open Sans" pitchFamily="2" charset="0"/>
                          <a:ea typeface="+mn-ea"/>
                          <a:cs typeface="+mn-cs"/>
                        </a:rPr>
                        <a:t>1</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hMerge="1">
                  <a:txBody>
                    <a:bodyPr/>
                    <a:lstStyle/>
                    <a:p>
                      <a:endParaRPr lang="en-US"/>
                    </a:p>
                  </a:txBody>
                  <a:tcPr/>
                </a:tc>
                <a:extLst>
                  <a:ext uri="{0D108BD9-81ED-4DB2-BD59-A6C34878D82A}">
                    <a16:rowId xmlns:a16="http://schemas.microsoft.com/office/drawing/2014/main" val="3298174993"/>
                  </a:ext>
                </a:extLst>
              </a:tr>
              <a:tr h="32004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800" b="1" i="0" u="none" strike="noStrike">
                          <a:solidFill>
                            <a:srgbClr val="454548"/>
                          </a:solidFill>
                          <a:effectLst/>
                          <a:latin typeface="Open Sans" pitchFamily="2" charset="0"/>
                          <a:ea typeface="Open Sans" pitchFamily="2" charset="0"/>
                          <a:cs typeface="Open Sans" pitchFamily="2" charset="0"/>
                        </a:rPr>
                        <a:t>Mortal Remains Return Transport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4</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721295802"/>
                  </a:ext>
                </a:extLst>
              </a:tr>
              <a:tr h="320040">
                <a:tc>
                  <a:txBody>
                    <a:bodyPr/>
                    <a:lstStyle/>
                    <a:p>
                      <a:pPr marL="0" marR="0" lvl="0" indent="0" algn="l" defTabSz="976331" rtl="0" eaLnBrk="1" fontAlgn="t" latinLnBrk="0" hangingPunct="1">
                        <a:lnSpc>
                          <a:spcPct val="100000"/>
                        </a:lnSpc>
                        <a:spcBef>
                          <a:spcPts val="0"/>
                        </a:spcBef>
                        <a:spcAft>
                          <a:spcPts val="200"/>
                        </a:spcAft>
                        <a:buClrTx/>
                        <a:buSzTx/>
                        <a:buFontTx/>
                        <a:buNone/>
                        <a:tabLst/>
                        <a:defRPr/>
                      </a:pPr>
                      <a:r>
                        <a:rPr lang="en-US" sz="800" b="1" i="0" u="none" strike="noStrike">
                          <a:solidFill>
                            <a:schemeClr val="accent1"/>
                          </a:solidFill>
                          <a:effectLst/>
                          <a:latin typeface="Open Sans" pitchFamily="2" charset="0"/>
                          <a:ea typeface="Open Sans" pitchFamily="2" charset="0"/>
                          <a:cs typeface="Open Sans" pitchFamily="2" charset="0"/>
                        </a:rPr>
                        <a:t>NEW!  </a:t>
                      </a:r>
                      <a:r>
                        <a:rPr lang="en-US" sz="800" b="1" i="0" u="none" strike="noStrike">
                          <a:solidFill>
                            <a:srgbClr val="454548"/>
                          </a:solidFill>
                          <a:effectLst/>
                          <a:latin typeface="Open Sans" pitchFamily="2" charset="0"/>
                          <a:ea typeface="Open Sans" pitchFamily="2" charset="0"/>
                          <a:cs typeface="Open Sans" pitchFamily="2" charset="0"/>
                        </a:rPr>
                        <a:t>Advocate Assist</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550" b="0" i="0" u="none" strike="noStrike" kern="1200" cap="none" spc="0" normalizeH="0" baseline="0" noProof="0">
                          <a:ln>
                            <a:noFill/>
                          </a:ln>
                          <a:solidFill>
                            <a:srgbClr val="454548"/>
                          </a:solidFill>
                          <a:effectLst/>
                          <a:uLnTx/>
                          <a:uFillTx/>
                          <a:latin typeface="Open Sans" pitchFamily="2" charset="0"/>
                          <a:ea typeface="+mn-ea"/>
                          <a:cs typeface="+mn-cs"/>
                        </a:rPr>
                        <a:t>---</a:t>
                      </a: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tc>
                <a:tc gridSpan="2">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marL="0" marR="0" lvl="0" indent="0" algn="l" defTabSz="976331" rtl="0" eaLnBrk="1" fontAlgn="ctr" latinLnBrk="0" hangingPunct="1">
                        <a:lnSpc>
                          <a:spcPct val="114000"/>
                        </a:lnSpc>
                        <a:spcBef>
                          <a:spcPts val="0"/>
                        </a:spcBef>
                        <a:spcAft>
                          <a:spcPts val="0"/>
                        </a:spcAft>
                        <a:buClrTx/>
                        <a:buSzTx/>
                        <a:buFontTx/>
                        <a:buNone/>
                        <a:tabLst/>
                        <a:defRPr/>
                      </a:pPr>
                      <a:r>
                        <a:rPr lang="en-US" sz="550" b="0">
                          <a:solidFill>
                            <a:srgbClr val="454548"/>
                          </a:solidFill>
                          <a:latin typeface="Webdings" pitchFamily="2" charset="2"/>
                        </a:rPr>
                        <a:t>n </a:t>
                      </a:r>
                      <a:r>
                        <a:rPr lang="en-US" sz="550" b="0" i="0" u="none" strike="noStrike" baseline="30000">
                          <a:solidFill>
                            <a:srgbClr val="454548"/>
                          </a:solidFill>
                          <a:effectLst/>
                          <a:latin typeface="Open Sans" pitchFamily="2" charset="0"/>
                        </a:rPr>
                        <a:t>2</a:t>
                      </a: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EEAF3"/>
                    </a:solidFill>
                  </a:tcPr>
                </a:tc>
                <a:tc hMerge="1">
                  <a:txBody>
                    <a:bodyPr/>
                    <a:lstStyle/>
                    <a:p>
                      <a:endParaRPr lang="en-US"/>
                    </a:p>
                  </a:txBody>
                  <a:tcPr/>
                </a:tc>
                <a:extLst>
                  <a:ext uri="{0D108BD9-81ED-4DB2-BD59-A6C34878D82A}">
                    <a16:rowId xmlns:a16="http://schemas.microsoft.com/office/drawing/2014/main" val="3635605489"/>
                  </a:ext>
                </a:extLst>
              </a:tr>
              <a:tr h="320040">
                <a:tc>
                  <a:txBody>
                    <a:bodyPr/>
                    <a:lstStyle/>
                    <a:p>
                      <a:pPr algn="l" fontAlgn="t">
                        <a:buNone/>
                      </a:pPr>
                      <a:r>
                        <a:rPr lang="en-US" sz="800" b="1" i="0" u="none" strike="noStrike">
                          <a:solidFill>
                            <a:schemeClr val="tx1"/>
                          </a:solidFill>
                          <a:effectLst/>
                          <a:latin typeface="Open Sans" pitchFamily="2" charset="0"/>
                          <a:ea typeface="Open Sans" pitchFamily="2" charset="0"/>
                          <a:cs typeface="Open Sans"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gridSpan="2">
                  <a:txBody>
                    <a:bodyPr/>
                    <a:lstStyle/>
                    <a:p>
                      <a:pPr marL="0" marR="0" lvl="0" indent="0" algn="l" defTabSz="976331" rtl="0" eaLnBrk="1" fontAlgn="ctr" latinLnBrk="0" hangingPunct="1">
                        <a:lnSpc>
                          <a:spcPct val="114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1"/>
                          </a:solidFill>
                          <a:effectLst/>
                          <a:uLnTx/>
                          <a:uFillTx/>
                          <a:latin typeface="Poppins" panose="00000500000000000000" pitchFamily="2" charset="0"/>
                          <a:ea typeface="Open Sans" panose="020B0606030504020204" pitchFamily="34" charset="0"/>
                          <a:cs typeface="Poppins" panose="00000500000000000000" pitchFamily="2" charset="0"/>
                        </a:rPr>
                        <a:t>$14</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800" b="1" i="0" u="none" strike="noStrike" baseline="0">
                          <a:solidFill>
                            <a:schemeClr val="tx1"/>
                          </a:solidFill>
                          <a:effectLst/>
                          <a:latin typeface="Poppins" panose="00000500000000000000" pitchFamily="2" charset="0"/>
                          <a:ea typeface="Open Sans" panose="020B0606030504020204" pitchFamily="34" charset="0"/>
                          <a:cs typeface="Poppins" panose="00000500000000000000" pitchFamily="2" charset="0"/>
                        </a:rPr>
                        <a:t>$19</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tc gridSpan="2">
                  <a:txBody>
                    <a:bodyPr/>
                    <a:lstStyle/>
                    <a:p>
                      <a:pPr marL="0" marR="0" lvl="0" indent="0" algn="l" defTabSz="976331" rtl="0" eaLnBrk="1" fontAlgn="ctr" latinLnBrk="0" hangingPunct="1">
                        <a:lnSpc>
                          <a:spcPct val="114000"/>
                        </a:lnSpc>
                        <a:spcBef>
                          <a:spcPts val="0"/>
                        </a:spcBef>
                        <a:spcAft>
                          <a:spcPts val="0"/>
                        </a:spcAft>
                        <a:buClrTx/>
                        <a:buSzTx/>
                        <a:buFont typeface="Webdings" panose="05030102010509060703" pitchFamily="18" charset="2"/>
                        <a:buNone/>
                        <a:tabLst/>
                        <a:defRPr/>
                      </a:pPr>
                      <a:r>
                        <a:rPr lang="en-US" sz="800" b="1" i="0" u="none" strike="noStrike" baseline="0">
                          <a:solidFill>
                            <a:schemeClr val="tx1"/>
                          </a:solidFill>
                          <a:effectLst/>
                          <a:latin typeface="Poppins" panose="00000500000000000000" pitchFamily="2" charset="0"/>
                          <a:ea typeface="Open Sans" panose="020B0606030504020204" pitchFamily="34" charset="0"/>
                          <a:cs typeface="Poppins" panose="00000500000000000000" pitchFamily="2" charset="0"/>
                        </a:rPr>
                        <a:t>$39</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extLst>
                  <a:ext uri="{0D108BD9-81ED-4DB2-BD59-A6C34878D82A}">
                    <a16:rowId xmlns:a16="http://schemas.microsoft.com/office/drawing/2014/main" val="895903470"/>
                  </a:ext>
                </a:extLst>
              </a:tr>
              <a:tr h="365760">
                <a:tc>
                  <a:txBody>
                    <a:bodyPr/>
                    <a:lstStyle/>
                    <a:p>
                      <a:pPr algn="l" fontAlgn="t">
                        <a:buNone/>
                      </a:pPr>
                      <a:r>
                        <a:rPr lang="en-US" sz="800" b="1" i="0" u="none" strike="noStrike">
                          <a:solidFill>
                            <a:schemeClr val="bg1"/>
                          </a:solidFill>
                          <a:effectLst/>
                          <a:latin typeface="Open Sans" pitchFamily="2" charset="0"/>
                          <a:ea typeface="Open Sans" pitchFamily="2" charset="0"/>
                          <a:cs typeface="Open Sans" pitchFamily="2" charset="0"/>
                        </a:rPr>
                        <a:t>Scan for product guide &gt;&gt;&gt;</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3">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4">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dpi="0" rotWithShape="1">
                      <a:blip r:embed="rId5">
                        <a:extLst>
                          <a:ext uri="{28A0092B-C50C-407E-A947-70E740481C1C}">
                            <a14:useLocalDpi xmlns:a14="http://schemas.microsoft.com/office/drawing/2010/main" val="0"/>
                          </a:ext>
                        </a:extLst>
                      </a:blip>
                      <a:srcRect/>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 typeface="Webdings" panose="05030102010509060703" pitchFamily="18" charset="2"/>
                        <a:buNone/>
                        <a:tabLst/>
                        <a:defRPr/>
                      </a:pPr>
                      <a:endParaRPr lang="en-US" sz="7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16" name="TextBox 15">
            <a:extLst>
              <a:ext uri="{FF2B5EF4-FFF2-40B4-BE49-F238E27FC236}">
                <a16:creationId xmlns:a16="http://schemas.microsoft.com/office/drawing/2014/main" id="{7F6589AD-0FA3-9F7B-BECF-EFD50286EC22}"/>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a:solidFill>
                  <a:schemeClr val="bg1"/>
                </a:solidFill>
                <a:latin typeface="Poppins" panose="00000500000000000000" pitchFamily="2" charset="0"/>
                <a:cs typeface="Poppins" panose="00000500000000000000" pitchFamily="2" charset="0"/>
              </a:rPr>
              <a:t>Emergency medical transportation protection</a:t>
            </a:r>
          </a:p>
        </p:txBody>
      </p:sp>
      <p:sp>
        <p:nvSpPr>
          <p:cNvPr id="18" name="TextBox 17">
            <a:extLst>
              <a:ext uri="{FF2B5EF4-FFF2-40B4-BE49-F238E27FC236}">
                <a16:creationId xmlns:a16="http://schemas.microsoft.com/office/drawing/2014/main" id="{9ED2FF93-2C7F-0DDF-0836-0E551C8E69CF}"/>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a:solidFill>
                  <a:schemeClr val="bg1"/>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sp>
        <p:nvSpPr>
          <p:cNvPr id="20" name="TextBox 19">
            <a:extLst>
              <a:ext uri="{FF2B5EF4-FFF2-40B4-BE49-F238E27FC236}">
                <a16:creationId xmlns:a16="http://schemas.microsoft.com/office/drawing/2014/main" id="{3DA42D8D-2DCE-4DA5-3F1E-AC18299C923E}"/>
              </a:ext>
            </a:extLst>
          </p:cNvPr>
          <p:cNvSpPr txBox="1">
            <a:spLocks noGrp="1" noRot="1" noMove="1" noResize="1" noEditPoints="1" noAdjustHandles="1" noChangeArrowheads="1" noChangeShapeType="1"/>
          </p:cNvSpPr>
          <p:nvPr/>
        </p:nvSpPr>
        <p:spPr>
          <a:xfrm>
            <a:off x="451596" y="6850571"/>
            <a:ext cx="1629647" cy="2788456"/>
          </a:xfrm>
          <a:prstGeom prst="rect">
            <a:avLst/>
          </a:prstGeom>
          <a:noFill/>
        </p:spPr>
        <p:txBody>
          <a:bodyPr wrap="square" rtlCol="0">
            <a:spAutoFit/>
          </a:bodyPr>
          <a:lstStyle/>
          <a:p>
            <a:pPr>
              <a:lnSpc>
                <a:spcPct val="114000"/>
              </a:lnSpc>
            </a:pPr>
            <a:r>
              <a:rPr lang="en-US" sz="550" b="1">
                <a:solidFill>
                  <a:schemeClr val="accent3">
                    <a:lumMod val="50000"/>
                  </a:schemeClr>
                </a:solidFill>
                <a:latin typeface="Poppins" pitchFamily="2" charset="77"/>
                <a:ea typeface="Open Sans" pitchFamily="2" charset="0"/>
                <a:cs typeface="Poppins" pitchFamily="2" charset="77"/>
              </a:rPr>
              <a:t>Coverage territories </a:t>
            </a:r>
          </a:p>
          <a:p>
            <a:pPr>
              <a:lnSpc>
                <a:spcPct val="114000"/>
              </a:lnSpc>
            </a:pPr>
            <a:r>
              <a:rPr lang="en-US" sz="550" b="0">
                <a:solidFill>
                  <a:schemeClr val="accent3">
                    <a:lumMod val="50000"/>
                  </a:schemeClr>
                </a:solidFill>
                <a:latin typeface="Open Sans" pitchFamily="2" charset="0"/>
                <a:ea typeface="Open Sans" pitchFamily="2" charset="0"/>
                <a:cs typeface="Open Sans" pitchFamily="2" charset="0"/>
              </a:rPr>
              <a:t>1: Continental U.S., Hawaii, and Alaska| 2: Continental U.S., Hawaii, Alaska, and Canada | 3: Continental U.S., Hawaii, Alaska, Canada, Mexico, and the Caribbean | 4: Worldwide: to include any region with the exclusion of Antarctica and not prohibited by U.S. law or U.S. travel advisories. Contingent upon ten (10) day notice of travel.</a:t>
            </a:r>
          </a:p>
          <a:p>
            <a:pPr>
              <a:lnSpc>
                <a:spcPct val="114000"/>
              </a:lnSpc>
            </a:pPr>
            <a:endParaRPr lang="en-US" sz="550" b="0">
              <a:solidFill>
                <a:schemeClr val="accent3">
                  <a:lumMod val="50000"/>
                </a:schemeClr>
              </a:solidFill>
              <a:latin typeface="Open Sans" pitchFamily="2" charset="0"/>
              <a:ea typeface="Open Sans" pitchFamily="2" charset="0"/>
              <a:cs typeface="Open Sans" pitchFamily="2" charset="0"/>
            </a:endParaRPr>
          </a:p>
          <a:p>
            <a:pPr>
              <a:lnSpc>
                <a:spcPct val="114000"/>
              </a:lnSpc>
            </a:pPr>
            <a:r>
              <a:rPr lang="en-US" sz="550" b="1">
                <a:solidFill>
                  <a:schemeClr val="accent3">
                    <a:lumMod val="50000"/>
                  </a:schemeClr>
                </a:solidFill>
                <a:latin typeface="Poppins" pitchFamily="2" charset="77"/>
                <a:ea typeface="Open Sans" pitchFamily="2" charset="0"/>
                <a:cs typeface="Poppins" pitchFamily="2" charset="77"/>
              </a:rPr>
              <a:t>Disclaimer</a:t>
            </a:r>
          </a:p>
          <a:p>
            <a:pPr>
              <a:lnSpc>
                <a:spcPct val="114000"/>
              </a:lnSpc>
            </a:pPr>
            <a:r>
              <a:rPr lang="en-US" sz="550" b="0">
                <a:solidFill>
                  <a:schemeClr val="accent3">
                    <a:lumMod val="50000"/>
                  </a:schemeClr>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
        <p:nvSpPr>
          <p:cNvPr id="22" name="TextBox 21">
            <a:extLst>
              <a:ext uri="{FF2B5EF4-FFF2-40B4-BE49-F238E27FC236}">
                <a16:creationId xmlns:a16="http://schemas.microsoft.com/office/drawing/2014/main" id="{56548042-069D-13A3-B2F3-9E2BC3F8E023}"/>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a:solidFill>
                  <a:schemeClr val="bg1"/>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a:solidFill>
                  <a:schemeClr val="bg1"/>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pic>
        <p:nvPicPr>
          <p:cNvPr id="24" name="Picture 23" descr="MASA Access">
            <a:extLst>
              <a:ext uri="{FF2B5EF4-FFF2-40B4-BE49-F238E27FC236}">
                <a16:creationId xmlns:a16="http://schemas.microsoft.com/office/drawing/2014/main" id="{46120509-1518-DEC7-19DE-3F28E2BF950C}"/>
              </a:ext>
            </a:extLst>
          </p:cNvPr>
          <p:cNvPicPr>
            <a:picLocks noGrp="1" noRot="1" noChangeAspect="1" noMove="1" noResize="1" noEditPoints="1" noAdjustHandles="1" noChangeArrowheads="1" noChangeShapeType="1" noCrop="1"/>
          </p:cNvPicPr>
          <p:nvPr/>
        </p:nvPicPr>
        <p:blipFill>
          <a:blip r:embed="rId6"/>
          <a:stretch>
            <a:fillRect/>
          </a:stretch>
        </p:blipFill>
        <p:spPr>
          <a:xfrm>
            <a:off x="5256777" y="433524"/>
            <a:ext cx="2064026" cy="275203"/>
          </a:xfrm>
          <a:prstGeom prst="rect">
            <a:avLst/>
          </a:prstGeom>
        </p:spPr>
      </p:pic>
    </p:spTree>
    <p:extLst>
      <p:ext uri="{BB962C8B-B14F-4D97-AF65-F5344CB8AC3E}">
        <p14:creationId xmlns:p14="http://schemas.microsoft.com/office/powerpoint/2010/main" val="3900529951"/>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0</TotalTime>
  <Words>2255</Words>
  <Application>Microsoft Office PowerPoint</Application>
  <PresentationFormat>Custom</PresentationFormat>
  <Paragraphs>254</Paragraphs>
  <Slides>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cp:revision>
  <cp:lastPrinted>2026-06-25T22:04:40Z</cp:lastPrinted>
  <dcterms:created xsi:type="dcterms:W3CDTF">2024-03-14T18:51:59Z</dcterms:created>
  <dcterms:modified xsi:type="dcterms:W3CDTF">2026-09-14T21:40:07Z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