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notesMasterIdLst>
    <p:notesMasterId r:id="rId6"/>
  </p:notesMasterIdLst>
  <p:handoutMasterIdLst>
    <p:handoutMasterId r:id="rId7"/>
  </p:handoutMasterIdLst>
  <p:sldIdLst>
    <p:sldId id="262" r:id="rId2"/>
    <p:sldId id="258" r:id="rId3"/>
    <p:sldId id="261" r:id="rId4"/>
    <p:sldId id="263" r:id="rId5"/>
  </p:sldIdLst>
  <p:sldSz cx="7772400" cy="10058400"/>
  <p:notesSz cx="7102475" cy="9388475"/>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485FFD89-4FBB-40AE-9C68-F38CFDEF9273}">
          <p14:sldIdLst>
            <p14:sldId id="262"/>
          </p14:sldIdLst>
        </p14:section>
        <p14:section name="Two page version" id="{341B911A-C491-43F8-AAA6-A696E6DBF332}">
          <p14:sldIdLst>
            <p14:sldId id="258"/>
            <p14:sldId id="261"/>
          </p14:sldIdLst>
        </p14:section>
        <p14:section name="One page version" id="{8165AE70-829A-43E3-A72E-0199C5EA5D33}">
          <p14:sldIdLst>
            <p14:sldId id="26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4548"/>
    <a:srgbClr val="ABABAC"/>
    <a:srgbClr val="5A5A5C"/>
    <a:srgbClr val="EEEAF3"/>
    <a:srgbClr val="F4F1F8"/>
    <a:srgbClr val="CEC4CC"/>
    <a:srgbClr val="545456"/>
    <a:srgbClr val="D3C9E0"/>
    <a:srgbClr val="54378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7515DC-731A-4C25-B096-91B7AE0B7343}" v="7" dt="2026-08-07T22:03:18.3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84"/>
    <p:restoredTop sz="94407" autoAdjust="0"/>
  </p:normalViewPr>
  <p:slideViewPr>
    <p:cSldViewPr snapToGrid="0">
      <p:cViewPr>
        <p:scale>
          <a:sx n="50" d="100"/>
          <a:sy n="50" d="100"/>
        </p:scale>
        <p:origin x="2462" y="149"/>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200" d="100"/>
        <a:sy n="200" d="100"/>
      </p:scale>
      <p:origin x="0" y="0"/>
    </p:cViewPr>
  </p:sorterViewPr>
  <p:notesViewPr>
    <p:cSldViewPr snapToGrid="0">
      <p:cViewPr varScale="1">
        <p:scale>
          <a:sx n="61" d="100"/>
          <a:sy n="61" d="100"/>
        </p:scale>
        <p:origin x="2342"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EE7E299-6BD0-8186-9B90-A6C910DF0665}"/>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a:extLst>
              <a:ext uri="{FF2B5EF4-FFF2-40B4-BE49-F238E27FC236}">
                <a16:creationId xmlns:a16="http://schemas.microsoft.com/office/drawing/2014/main" id="{70DFDE7E-7651-777D-F092-806CCDDBEE02}"/>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3CA0F514-0C8C-504E-84CF-028AEC83F33E}" type="datetimeFigureOut">
              <a:rPr lang="en-US" smtClean="0"/>
              <a:t>8/28/2026</a:t>
            </a:fld>
            <a:endParaRPr lang="en-US" dirty="0"/>
          </a:p>
        </p:txBody>
      </p:sp>
      <p:sp>
        <p:nvSpPr>
          <p:cNvPr id="4" name="Footer Placeholder 3">
            <a:extLst>
              <a:ext uri="{FF2B5EF4-FFF2-40B4-BE49-F238E27FC236}">
                <a16:creationId xmlns:a16="http://schemas.microsoft.com/office/drawing/2014/main" id="{B0C55D0A-88B1-1CC5-F9C7-26D508C61751}"/>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DED780C-D787-78FC-170D-088FD8D0549D}"/>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723E1530-7AF0-D14F-ABA6-DCBCD160D36A}" type="slidenum">
              <a:rPr lang="en-US" smtClean="0"/>
              <a:t>‹#›</a:t>
            </a:fld>
            <a:endParaRPr lang="en-US" dirty="0"/>
          </a:p>
        </p:txBody>
      </p:sp>
    </p:spTree>
    <p:extLst>
      <p:ext uri="{BB962C8B-B14F-4D97-AF65-F5344CB8AC3E}">
        <p14:creationId xmlns:p14="http://schemas.microsoft.com/office/powerpoint/2010/main" val="3968588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6B6DB5F6-16FF-43F1-A77D-0AEF242F3CD9}" type="datetimeFigureOut">
              <a:rPr lang="en-US" smtClean="0"/>
              <a:t>8/28/2026</a:t>
            </a:fld>
            <a:endParaRPr lang="en-US" dirty="0"/>
          </a:p>
        </p:txBody>
      </p:sp>
      <p:sp>
        <p:nvSpPr>
          <p:cNvPr id="4" name="Slide Image Placeholder 3"/>
          <p:cNvSpPr>
            <a:spLocks noGrp="1" noRot="1" noChangeAspect="1"/>
          </p:cNvSpPr>
          <p:nvPr>
            <p:ph type="sldImg" idx="2"/>
          </p:nvPr>
        </p:nvSpPr>
        <p:spPr>
          <a:xfrm>
            <a:off x="2327275" y="1173163"/>
            <a:ext cx="2447925" cy="31686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6ECBB824-6677-4AEB-8D96-7E9C84DD084F}" type="slidenum">
              <a:rPr lang="en-US" smtClean="0"/>
              <a:t>‹#›</a:t>
            </a:fld>
            <a:endParaRPr lang="en-US" dirty="0"/>
          </a:p>
        </p:txBody>
      </p:sp>
    </p:spTree>
    <p:extLst>
      <p:ext uri="{BB962C8B-B14F-4D97-AF65-F5344CB8AC3E}">
        <p14:creationId xmlns:p14="http://schemas.microsoft.com/office/powerpoint/2010/main" val="415404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1</a:t>
            </a:fld>
            <a:endParaRPr lang="en-US" dirty="0"/>
          </a:p>
        </p:txBody>
      </p:sp>
    </p:spTree>
    <p:extLst>
      <p:ext uri="{BB962C8B-B14F-4D97-AF65-F5344CB8AC3E}">
        <p14:creationId xmlns:p14="http://schemas.microsoft.com/office/powerpoint/2010/main" val="3999328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slide layouts there is another version of this without the call to action box on the bottom left.</a:t>
            </a:r>
          </a:p>
          <a:p>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2</a:t>
            </a:fld>
            <a:endParaRPr lang="en-US" dirty="0"/>
          </a:p>
        </p:txBody>
      </p:sp>
    </p:spTree>
    <p:extLst>
      <p:ext uri="{BB962C8B-B14F-4D97-AF65-F5344CB8AC3E}">
        <p14:creationId xmlns:p14="http://schemas.microsoft.com/office/powerpoint/2010/main" val="1774341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7CC45-86A3-A1AB-5ECB-3B15B7825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81FA55-7E12-52CD-DB75-223D99F121D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8E9B73F-EA46-A098-F25D-9B1A6E0BD525}"/>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A5192E12-8B7A-FFA0-6374-A171601D1509}"/>
              </a:ext>
            </a:extLst>
          </p:cNvPr>
          <p:cNvSpPr>
            <a:spLocks noGrp="1"/>
          </p:cNvSpPr>
          <p:nvPr>
            <p:ph type="sldNum" sz="quarter" idx="5"/>
          </p:nvPr>
        </p:nvSpPr>
        <p:spPr/>
        <p:txBody>
          <a:bodyPr/>
          <a:lstStyle/>
          <a:p>
            <a:fld id="{6ECBB824-6677-4AEB-8D96-7E9C84DD084F}" type="slidenum">
              <a:rPr lang="en-US" smtClean="0"/>
              <a:t>3</a:t>
            </a:fld>
            <a:endParaRPr lang="en-US" dirty="0"/>
          </a:p>
        </p:txBody>
      </p:sp>
    </p:spTree>
    <p:extLst>
      <p:ext uri="{BB962C8B-B14F-4D97-AF65-F5344CB8AC3E}">
        <p14:creationId xmlns:p14="http://schemas.microsoft.com/office/powerpoint/2010/main" val="305670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a:p>
            <a:r>
              <a:rPr lang="en-US" dirty="0"/>
              <a:t>5. Don’t forget to fill in the colorful box on the left with the enrollment site information. This is also removable if you prefer.</a:t>
            </a:r>
          </a:p>
          <a:p>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4</a:t>
            </a:fld>
            <a:endParaRPr lang="en-US" dirty="0"/>
          </a:p>
        </p:txBody>
      </p:sp>
    </p:spTree>
    <p:extLst>
      <p:ext uri="{BB962C8B-B14F-4D97-AF65-F5344CB8AC3E}">
        <p14:creationId xmlns:p14="http://schemas.microsoft.com/office/powerpoint/2010/main" val="20629472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struction sheet">
    <p:bg>
      <p:bgPr>
        <a:solidFill>
          <a:schemeClr val="bg1"/>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BA2644ED-6964-0C27-C4D5-1D7BE1DF6D2D}"/>
              </a:ext>
            </a:extLst>
          </p:cNvPr>
          <p:cNvCxnSpPr>
            <a:stCxn id="7" idx="6"/>
            <a:endCxn id="13" idx="2"/>
          </p:cNvCxnSpPr>
          <p:nvPr userDrawn="1"/>
        </p:nvCxnSpPr>
        <p:spPr>
          <a:xfrm>
            <a:off x="1133444" y="2810108"/>
            <a:ext cx="4786627" cy="0"/>
          </a:xfrm>
          <a:prstGeom prst="line">
            <a:avLst/>
          </a:prstGeom>
          <a:ln w="12700">
            <a:solidFill>
              <a:schemeClr val="accent5"/>
            </a:solidFill>
            <a:prstDash val="sysDot"/>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05BD0068-55DB-0DD0-B637-04A07566EE33}"/>
              </a:ext>
            </a:extLst>
          </p:cNvPr>
          <p:cNvSpPr txBox="1"/>
          <p:nvPr userDrawn="1"/>
        </p:nvSpPr>
        <p:spPr>
          <a:xfrm>
            <a:off x="565702" y="1277298"/>
            <a:ext cx="5745645" cy="1077218"/>
          </a:xfrm>
          <a:prstGeom prst="rect">
            <a:avLst/>
          </a:prstGeom>
          <a:noFill/>
        </p:spPr>
        <p:txBody>
          <a:bodyPr wrap="square" rtlCol="0">
            <a:spAutoFit/>
          </a:bodyPr>
          <a:lstStyle/>
          <a:p>
            <a:r>
              <a:rPr lang="en-US" sz="3200" b="1" dirty="0">
                <a:latin typeface="Poppins" panose="00000500000000000000" pitchFamily="2" charset="0"/>
                <a:cs typeface="Poppins" panose="00000500000000000000" pitchFamily="2" charset="0"/>
              </a:rPr>
              <a:t>How to prepare a MASA enrollment benefit guide</a:t>
            </a:r>
          </a:p>
        </p:txBody>
      </p:sp>
      <p:sp>
        <p:nvSpPr>
          <p:cNvPr id="5" name="TextBox 4">
            <a:extLst>
              <a:ext uri="{FF2B5EF4-FFF2-40B4-BE49-F238E27FC236}">
                <a16:creationId xmlns:a16="http://schemas.microsoft.com/office/drawing/2014/main" id="{10A7BC80-4C00-5FD2-8B63-7EA8533C1ABE}"/>
              </a:ext>
            </a:extLst>
          </p:cNvPr>
          <p:cNvSpPr txBox="1"/>
          <p:nvPr userDrawn="1"/>
        </p:nvSpPr>
        <p:spPr>
          <a:xfrm>
            <a:off x="4114803" y="4791116"/>
            <a:ext cx="3159756" cy="4751685"/>
          </a:xfrm>
          <a:prstGeom prst="rect">
            <a:avLst/>
          </a:prstGeom>
          <a:noFill/>
        </p:spPr>
        <p:txBody>
          <a:bodyPr wrap="square">
            <a:spAutoFit/>
          </a:bodyPr>
          <a:lstStyle/>
          <a:p>
            <a:pPr>
              <a:lnSpc>
                <a:spcPct val="125000"/>
              </a:lnSpc>
              <a:spcAft>
                <a:spcPts val="1200"/>
              </a:spcAft>
            </a:pPr>
            <a:r>
              <a:rPr lang="en-US" sz="1300" b="1" dirty="0">
                <a:solidFill>
                  <a:schemeClr val="accent5"/>
                </a:solidFill>
                <a:latin typeface="Poppins" pitchFamily="2" charset="77"/>
                <a:ea typeface="Open Sans" panose="020B0606030504020204" pitchFamily="34" charset="0"/>
                <a:cs typeface="Poppins" pitchFamily="2" charset="77"/>
              </a:rPr>
              <a:t>Table customization instructions</a:t>
            </a:r>
            <a:endParaRPr lang="en-US" sz="1300" dirty="0">
              <a:solidFill>
                <a:schemeClr val="accent5"/>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spcAft>
                <a:spcPts val="1200"/>
              </a:spcAft>
            </a:pPr>
            <a:r>
              <a:rPr lang="en-US" sz="1000" b="1" dirty="0">
                <a:latin typeface="Poppins" pitchFamily="2" charset="77"/>
                <a:ea typeface="Open Sans" panose="020B0606030504020204" pitchFamily="34" charset="0"/>
                <a:cs typeface="Poppins" pitchFamily="2" charset="77"/>
              </a:rPr>
              <a:t>To remove a plan column: </a:t>
            </a:r>
            <a:endParaRPr lang="en-US" sz="1000" dirty="0">
              <a:latin typeface="Poppins" pitchFamily="2" charset="77"/>
              <a:ea typeface="Open Sans" panose="020B0606030504020204" pitchFamily="34" charset="0"/>
              <a:cs typeface="Poppins" pitchFamily="2" charset="77"/>
            </a:endParaRP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Hover over the plan columns (vertical) you want removed until you see a downward bold black arrow — click and the column should be fully selected and highlighted.</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Right-click inside of that column and select "delete" &gt; "delete column" from the pop-up bar.</a:t>
            </a:r>
          </a:p>
          <a:p>
            <a:pPr marL="228600" marR="0" indent="-228600" algn="l" defTabSz="820583" rtl="0" eaLnBrk="1" fontAlgn="auto" latinLnBrk="0" hangingPunct="1">
              <a:lnSpc>
                <a:spcPct val="125000"/>
              </a:lnSpc>
              <a:spcBef>
                <a:spcPts val="0"/>
              </a:spcBef>
              <a:spcAft>
                <a:spcPts val="1200"/>
              </a:spcAft>
              <a:buClrTx/>
              <a:buSzTx/>
              <a:buFont typeface="+mj-lt"/>
              <a:buAutoNum type="arabicPeriod"/>
              <a:tabLst/>
              <a:defRPr/>
            </a:pPr>
            <a:r>
              <a:rPr lang="en-US" sz="1000" dirty="0">
                <a:latin typeface="Open Sans" panose="020B0606030504020204" pitchFamily="34" charset="0"/>
                <a:ea typeface="Open Sans" panose="020B0606030504020204" pitchFamily="34" charset="0"/>
                <a:cs typeface="Open Sans" panose="020B0606030504020204" pitchFamily="34" charset="0"/>
              </a:rPr>
              <a:t>Check if there are any rows (horizontal) that need to be removed as a consequence of the plan removals and delete those using the same process. E.g., by eliminating the Premier plan, you don't need to show "Essential care transport" or "Sick while away"</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To make sure the table still looks good on the page, select the entire table, then go to the "Table layout" tab. Under "Table size" ensure that the width of the table is correct (either 5” or 7.5“).</a:t>
            </a:r>
          </a:p>
        </p:txBody>
      </p:sp>
      <p:sp>
        <p:nvSpPr>
          <p:cNvPr id="6" name="TextBox 5">
            <a:extLst>
              <a:ext uri="{FF2B5EF4-FFF2-40B4-BE49-F238E27FC236}">
                <a16:creationId xmlns:a16="http://schemas.microsoft.com/office/drawing/2014/main" id="{0DF59123-CEE7-8E91-7E2D-C7FE4DE49756}"/>
              </a:ext>
            </a:extLst>
          </p:cNvPr>
          <p:cNvSpPr txBox="1"/>
          <p:nvPr userDrawn="1"/>
        </p:nvSpPr>
        <p:spPr>
          <a:xfrm>
            <a:off x="622230" y="4791116"/>
            <a:ext cx="3035370" cy="4501617"/>
          </a:xfrm>
          <a:prstGeom prst="rect">
            <a:avLst/>
          </a:prstGeom>
          <a:noFill/>
        </p:spPr>
        <p:txBody>
          <a:bodyPr wrap="square">
            <a:spAutoFit/>
          </a:bodyPr>
          <a:lstStyle/>
          <a:p>
            <a:pPr>
              <a:lnSpc>
                <a:spcPct val="125000"/>
              </a:lnSpc>
              <a:spcAft>
                <a:spcPts val="1200"/>
              </a:spcAft>
            </a:pPr>
            <a:r>
              <a:rPr lang="en-US" sz="1300" b="1" dirty="0">
                <a:solidFill>
                  <a:schemeClr val="accent5"/>
                </a:solidFill>
                <a:latin typeface="Poppins" pitchFamily="2" charset="77"/>
                <a:ea typeface="Open Sans" panose="020B0606030504020204" pitchFamily="34" charset="0"/>
                <a:cs typeface="Poppins" pitchFamily="2" charset="77"/>
              </a:rPr>
              <a:t>Restrictions &amp; expectations</a:t>
            </a:r>
            <a:endParaRPr lang="en-US" sz="1300" b="1" dirty="0">
              <a:solidFill>
                <a:schemeClr val="accent5"/>
              </a:solidFill>
              <a:latin typeface="Open Sans" panose="020B0606030504020204" pitchFamily="34" charset="0"/>
              <a:ea typeface="Open Sans" panose="020B0606030504020204" pitchFamily="34" charset="0"/>
              <a:cs typeface="Open Sans" panose="020B0606030504020204" pitchFamily="34" charset="0"/>
            </a:endParaRP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of whole plans (columns) and corresponding benefits (rows) is acceptable, as long as table sizing is adhered to. </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Adjusting benefit definitions is </a:t>
            </a:r>
            <a:r>
              <a:rPr lang="en-US" sz="1000" b="1" dirty="0">
                <a:latin typeface="Open Sans" panose="020B0606030504020204" pitchFamily="34" charset="0"/>
                <a:ea typeface="Open Sans" panose="020B0606030504020204" pitchFamily="34" charset="0"/>
                <a:cs typeface="Open Sans" panose="020B0606030504020204" pitchFamily="34" charset="0"/>
              </a:rPr>
              <a:t>not </a:t>
            </a:r>
            <a:r>
              <a:rPr lang="en-US" sz="1000" dirty="0">
                <a:latin typeface="Open Sans" panose="020B0606030504020204" pitchFamily="34" charset="0"/>
                <a:ea typeface="Open Sans" panose="020B0606030504020204" pitchFamily="34" charset="0"/>
                <a:cs typeface="Open Sans" panose="020B0606030504020204" pitchFamily="34" charset="0"/>
              </a:rPr>
              <a:t>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limits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the scannable QR codes which direct to the corresponding product guide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Ensure the guide is coordinated to the state the company is sitused in before making adjustments.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Use of both pages in enrollment guides is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Page 1 educates while page 2 relates plan specifics.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New enrollment guides are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to be prepared for annual enrollments. </a:t>
            </a:r>
          </a:p>
        </p:txBody>
      </p:sp>
      <p:sp>
        <p:nvSpPr>
          <p:cNvPr id="7" name="Oval 6">
            <a:extLst>
              <a:ext uri="{FF2B5EF4-FFF2-40B4-BE49-F238E27FC236}">
                <a16:creationId xmlns:a16="http://schemas.microsoft.com/office/drawing/2014/main" id="{822F3E28-BE11-DA5F-2404-1F9AE7E1ECAE}"/>
              </a:ext>
            </a:extLst>
          </p:cNvPr>
          <p:cNvSpPr/>
          <p:nvPr userDrawn="1"/>
        </p:nvSpPr>
        <p:spPr>
          <a:xfrm>
            <a:off x="665093" y="2575932"/>
            <a:ext cx="468351" cy="468351"/>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1"/>
                </a:solidFill>
                <a:latin typeface="Poppins" pitchFamily="2" charset="77"/>
                <a:cs typeface="Poppins" pitchFamily="2" charset="77"/>
              </a:rPr>
              <a:t>1</a:t>
            </a:r>
          </a:p>
        </p:txBody>
      </p:sp>
      <p:sp>
        <p:nvSpPr>
          <p:cNvPr id="8" name="TextBox 7">
            <a:extLst>
              <a:ext uri="{FF2B5EF4-FFF2-40B4-BE49-F238E27FC236}">
                <a16:creationId xmlns:a16="http://schemas.microsoft.com/office/drawing/2014/main" id="{938B34EA-88FC-0471-356C-A57BBBF2CE2B}"/>
              </a:ext>
            </a:extLst>
          </p:cNvPr>
          <p:cNvSpPr txBox="1"/>
          <p:nvPr userDrawn="1"/>
        </p:nvSpPr>
        <p:spPr>
          <a:xfrm>
            <a:off x="622229" y="3182174"/>
            <a:ext cx="1397352" cy="846770"/>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Choose whether you want a 1-page version (slide 4) or a 2-page version.</a:t>
            </a:r>
          </a:p>
        </p:txBody>
      </p:sp>
      <p:sp>
        <p:nvSpPr>
          <p:cNvPr id="9" name="Oval 8">
            <a:extLst>
              <a:ext uri="{FF2B5EF4-FFF2-40B4-BE49-F238E27FC236}">
                <a16:creationId xmlns:a16="http://schemas.microsoft.com/office/drawing/2014/main" id="{54DC0AE2-7C52-3844-2ABC-357CF99948BC}"/>
              </a:ext>
            </a:extLst>
          </p:cNvPr>
          <p:cNvSpPr/>
          <p:nvPr userDrawn="1"/>
        </p:nvSpPr>
        <p:spPr>
          <a:xfrm>
            <a:off x="2416752" y="2575932"/>
            <a:ext cx="468351" cy="468351"/>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1"/>
                </a:solidFill>
                <a:latin typeface="Poppins" pitchFamily="2" charset="77"/>
                <a:cs typeface="Poppins" pitchFamily="2" charset="77"/>
              </a:rPr>
              <a:t>2</a:t>
            </a:r>
          </a:p>
        </p:txBody>
      </p:sp>
      <p:sp>
        <p:nvSpPr>
          <p:cNvPr id="10" name="TextBox 9">
            <a:extLst>
              <a:ext uri="{FF2B5EF4-FFF2-40B4-BE49-F238E27FC236}">
                <a16:creationId xmlns:a16="http://schemas.microsoft.com/office/drawing/2014/main" id="{66AD9CEB-2932-FA21-E811-4D1F880D46B5}"/>
              </a:ext>
            </a:extLst>
          </p:cNvPr>
          <p:cNvSpPr txBox="1"/>
          <p:nvPr userDrawn="1"/>
        </p:nvSpPr>
        <p:spPr>
          <a:xfrm>
            <a:off x="2373888" y="3182174"/>
            <a:ext cx="1512312" cy="1236877"/>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Customize the tables (see restrictions and instruction in the notes section of that page or below)</a:t>
            </a:r>
          </a:p>
        </p:txBody>
      </p:sp>
      <p:sp>
        <p:nvSpPr>
          <p:cNvPr id="11" name="Oval 10">
            <a:extLst>
              <a:ext uri="{FF2B5EF4-FFF2-40B4-BE49-F238E27FC236}">
                <a16:creationId xmlns:a16="http://schemas.microsoft.com/office/drawing/2014/main" id="{1754EDF9-C4DF-EC2C-C7CC-88E2FB8000A5}"/>
              </a:ext>
            </a:extLst>
          </p:cNvPr>
          <p:cNvSpPr/>
          <p:nvPr userDrawn="1"/>
        </p:nvSpPr>
        <p:spPr>
          <a:xfrm>
            <a:off x="4168411" y="2575932"/>
            <a:ext cx="468351" cy="468351"/>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1"/>
                </a:solidFill>
                <a:latin typeface="Poppins" pitchFamily="2" charset="77"/>
                <a:cs typeface="Poppins" pitchFamily="2" charset="77"/>
              </a:rPr>
              <a:t>3</a:t>
            </a:r>
          </a:p>
        </p:txBody>
      </p:sp>
      <p:sp>
        <p:nvSpPr>
          <p:cNvPr id="12" name="TextBox 11">
            <a:extLst>
              <a:ext uri="{FF2B5EF4-FFF2-40B4-BE49-F238E27FC236}">
                <a16:creationId xmlns:a16="http://schemas.microsoft.com/office/drawing/2014/main" id="{ABD25A7A-F4BC-CE02-6AD1-8F0026A0B910}"/>
              </a:ext>
            </a:extLst>
          </p:cNvPr>
          <p:cNvSpPr txBox="1"/>
          <p:nvPr userDrawn="1"/>
        </p:nvSpPr>
        <p:spPr>
          <a:xfrm>
            <a:off x="4125547" y="3182174"/>
            <a:ext cx="1512312" cy="852156"/>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Export the PPT to a PDF (File &gt; Save as Adobe PDF &gt; do not save with the notes</a:t>
            </a:r>
          </a:p>
        </p:txBody>
      </p:sp>
      <p:sp>
        <p:nvSpPr>
          <p:cNvPr id="13" name="Oval 12">
            <a:extLst>
              <a:ext uri="{FF2B5EF4-FFF2-40B4-BE49-F238E27FC236}">
                <a16:creationId xmlns:a16="http://schemas.microsoft.com/office/drawing/2014/main" id="{49505436-3D81-81BE-7993-4D96E65EEF51}"/>
              </a:ext>
            </a:extLst>
          </p:cNvPr>
          <p:cNvSpPr/>
          <p:nvPr userDrawn="1"/>
        </p:nvSpPr>
        <p:spPr>
          <a:xfrm>
            <a:off x="5920071" y="2575932"/>
            <a:ext cx="468351" cy="468351"/>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1"/>
                </a:solidFill>
                <a:latin typeface="Poppins" pitchFamily="2" charset="77"/>
                <a:cs typeface="Poppins" pitchFamily="2" charset="77"/>
              </a:rPr>
              <a:t>4</a:t>
            </a:r>
          </a:p>
        </p:txBody>
      </p:sp>
      <p:sp>
        <p:nvSpPr>
          <p:cNvPr id="14" name="TextBox 13">
            <a:extLst>
              <a:ext uri="{FF2B5EF4-FFF2-40B4-BE49-F238E27FC236}">
                <a16:creationId xmlns:a16="http://schemas.microsoft.com/office/drawing/2014/main" id="{88D62016-B374-3E68-4FBD-8836F85FD94B}"/>
              </a:ext>
            </a:extLst>
          </p:cNvPr>
          <p:cNvSpPr txBox="1"/>
          <p:nvPr userDrawn="1"/>
        </p:nvSpPr>
        <p:spPr>
          <a:xfrm>
            <a:off x="5877207" y="3182174"/>
            <a:ext cx="1397352" cy="467436"/>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Name the guide for the company.</a:t>
            </a:r>
          </a:p>
        </p:txBody>
      </p:sp>
      <p:pic>
        <p:nvPicPr>
          <p:cNvPr id="15" name="Picture 14">
            <a:extLst>
              <a:ext uri="{FF2B5EF4-FFF2-40B4-BE49-F238E27FC236}">
                <a16:creationId xmlns:a16="http://schemas.microsoft.com/office/drawing/2014/main" id="{05DCEA5C-5328-5048-57AE-050D1773E8BF}"/>
              </a:ext>
            </a:extLst>
          </p:cNvPr>
          <p:cNvPicPr>
            <a:picLocks noChangeAspect="1"/>
          </p:cNvPicPr>
          <p:nvPr userDrawn="1"/>
        </p:nvPicPr>
        <p:blipFill>
          <a:blip r:embed="rId2"/>
          <a:stretch>
            <a:fillRect/>
          </a:stretch>
        </p:blipFill>
        <p:spPr>
          <a:xfrm>
            <a:off x="614673" y="400127"/>
            <a:ext cx="1609634" cy="428973"/>
          </a:xfrm>
          <a:prstGeom prst="rect">
            <a:avLst/>
          </a:prstGeom>
        </p:spPr>
      </p:pic>
      <p:sp>
        <p:nvSpPr>
          <p:cNvPr id="16" name="TextBox 15">
            <a:extLst>
              <a:ext uri="{FF2B5EF4-FFF2-40B4-BE49-F238E27FC236}">
                <a16:creationId xmlns:a16="http://schemas.microsoft.com/office/drawing/2014/main" id="{ADC37701-B46D-0F23-8C05-34044785B349}"/>
              </a:ext>
            </a:extLst>
          </p:cNvPr>
          <p:cNvSpPr txBox="1"/>
          <p:nvPr userDrawn="1"/>
        </p:nvSpPr>
        <p:spPr>
          <a:xfrm>
            <a:off x="5930036" y="9777484"/>
            <a:ext cx="1444212" cy="153888"/>
          </a:xfrm>
          <a:prstGeom prst="rect">
            <a:avLst/>
          </a:prstGeom>
          <a:noFill/>
        </p:spPr>
        <p:txBody>
          <a:bodyPr wrap="square">
            <a:spAutoFit/>
          </a:bodyPr>
          <a:lstStyle/>
          <a:p>
            <a:pPr algn="r"/>
            <a:r>
              <a:rPr lang="en-US" sz="400" b="0" i="0" kern="1200" dirty="0">
                <a:solidFill>
                  <a:schemeClr val="tx1"/>
                </a:solidFill>
                <a:effectLst/>
                <a:latin typeface="Open Sans" pitchFamily="2" charset="0"/>
                <a:ea typeface="Open Sans" pitchFamily="2" charset="0"/>
                <a:cs typeface="Open Sans" pitchFamily="2" charset="0"/>
              </a:rPr>
              <a:t>GB-MEM-Enrollment-Guide 09/01</a:t>
            </a:r>
            <a:endParaRPr lang="en-US" sz="400" dirty="0">
              <a:solidFill>
                <a:schemeClr val="tx1"/>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149246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page layout; page 1 with CT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E731B52-191B-93DF-10A2-A21786404C10}"/>
              </a:ext>
            </a:extLst>
          </p:cNvPr>
          <p:cNvSpPr/>
          <p:nvPr userDrawn="1"/>
        </p:nvSpPr>
        <p:spPr>
          <a:xfrm>
            <a:off x="318052" y="304800"/>
            <a:ext cx="1775792" cy="58309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4DE6359B-AD1A-36CA-F101-748D57C53EEC}"/>
              </a:ext>
            </a:extLst>
          </p:cNvPr>
          <p:cNvPicPr>
            <a:picLocks noChangeAspect="1"/>
          </p:cNvPicPr>
          <p:nvPr userDrawn="1"/>
        </p:nvPicPr>
        <p:blipFill>
          <a:blip r:embed="rId2"/>
          <a:stretch>
            <a:fillRect/>
          </a:stretch>
        </p:blipFill>
        <p:spPr>
          <a:xfrm>
            <a:off x="0" y="0"/>
            <a:ext cx="7772400" cy="10058399"/>
          </a:xfrm>
          <a:prstGeom prst="rect">
            <a:avLst/>
          </a:prstGeom>
        </p:spPr>
      </p:pic>
      <p:sp>
        <p:nvSpPr>
          <p:cNvPr id="2" name="TextBox 1">
            <a:extLst>
              <a:ext uri="{FF2B5EF4-FFF2-40B4-BE49-F238E27FC236}">
                <a16:creationId xmlns:a16="http://schemas.microsoft.com/office/drawing/2014/main" id="{51CF17BC-36C0-66F8-4634-D5F00BF2A2E1}"/>
              </a:ext>
            </a:extLst>
          </p:cNvPr>
          <p:cNvSpPr txBox="1"/>
          <p:nvPr userDrawn="1"/>
        </p:nvSpPr>
        <p:spPr>
          <a:xfrm>
            <a:off x="5595159" y="3799494"/>
            <a:ext cx="1337487" cy="1146468"/>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60%</a:t>
            </a:r>
          </a:p>
          <a:p>
            <a:r>
              <a:rPr lang="en-US" sz="1050" b="1" dirty="0">
                <a:solidFill>
                  <a:schemeClr val="bg1"/>
                </a:solidFill>
                <a:latin typeface="Poppins" panose="00000500000000000000" pitchFamily="2" charset="0"/>
                <a:cs typeface="Poppins" panose="00000500000000000000" pitchFamily="2" charset="0"/>
              </a:rPr>
              <a:t>of those rides may be </a:t>
            </a:r>
          </a:p>
          <a:p>
            <a:r>
              <a:rPr lang="en-US" sz="1050" b="1" dirty="0">
                <a:solidFill>
                  <a:schemeClr val="bg1"/>
                </a:solidFill>
                <a:latin typeface="Poppins" panose="00000500000000000000" pitchFamily="2" charset="0"/>
                <a:cs typeface="Poppins" panose="00000500000000000000" pitchFamily="2" charset="0"/>
              </a:rPr>
              <a:t>out-of-network</a:t>
            </a:r>
            <a:r>
              <a:rPr lang="en-US" sz="1050" b="1" baseline="30000" dirty="0">
                <a:solidFill>
                  <a:schemeClr val="bg1"/>
                </a:solidFill>
                <a:latin typeface="Poppins" panose="00000500000000000000" pitchFamily="2" charset="0"/>
                <a:cs typeface="Poppins" panose="00000500000000000000" pitchFamily="2" charset="0"/>
              </a:rPr>
              <a:t>2</a:t>
            </a:r>
          </a:p>
        </p:txBody>
      </p:sp>
      <p:sp>
        <p:nvSpPr>
          <p:cNvPr id="3" name="TextBox 2">
            <a:extLst>
              <a:ext uri="{FF2B5EF4-FFF2-40B4-BE49-F238E27FC236}">
                <a16:creationId xmlns:a16="http://schemas.microsoft.com/office/drawing/2014/main" id="{58259C88-6E04-544B-8ABF-C00FCA55C497}"/>
              </a:ext>
            </a:extLst>
          </p:cNvPr>
          <p:cNvSpPr txBox="1"/>
          <p:nvPr userDrawn="1"/>
        </p:nvSpPr>
        <p:spPr>
          <a:xfrm>
            <a:off x="358665" y="4301998"/>
            <a:ext cx="3507508" cy="823302"/>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1 in 15 </a:t>
            </a:r>
            <a:r>
              <a:rPr lang="en-US" sz="3700" dirty="0">
                <a:solidFill>
                  <a:schemeClr val="bg1"/>
                </a:solidFill>
                <a:latin typeface="Poppins" panose="00000500000000000000" pitchFamily="2" charset="0"/>
                <a:cs typeface="Poppins" panose="00000500000000000000" pitchFamily="2" charset="0"/>
              </a:rPr>
              <a:t>families</a:t>
            </a:r>
          </a:p>
          <a:p>
            <a:r>
              <a:rPr lang="en-US" sz="1050" b="1" dirty="0">
                <a:solidFill>
                  <a:schemeClr val="bg1"/>
                </a:solidFill>
                <a:latin typeface="Poppins" panose="00000500000000000000" pitchFamily="2" charset="0"/>
                <a:cs typeface="Poppins" panose="00000500000000000000" pitchFamily="2" charset="0"/>
              </a:rPr>
              <a:t>need an ambulance each year</a:t>
            </a:r>
            <a:r>
              <a:rPr lang="en-US" sz="1050" b="1" baseline="30000" dirty="0">
                <a:solidFill>
                  <a:schemeClr val="bg1"/>
                </a:solidFill>
                <a:latin typeface="Poppins" panose="00000500000000000000" pitchFamily="2" charset="0"/>
                <a:cs typeface="Poppins" panose="00000500000000000000" pitchFamily="2" charset="0"/>
              </a:rPr>
              <a:t>1</a:t>
            </a:r>
          </a:p>
        </p:txBody>
      </p:sp>
      <p:sp>
        <p:nvSpPr>
          <p:cNvPr id="4" name="TextBox 3">
            <a:extLst>
              <a:ext uri="{FF2B5EF4-FFF2-40B4-BE49-F238E27FC236}">
                <a16:creationId xmlns:a16="http://schemas.microsoft.com/office/drawing/2014/main" id="{2E907B94-8844-91E2-94A2-0B2BB1E702B1}"/>
              </a:ext>
            </a:extLst>
          </p:cNvPr>
          <p:cNvSpPr txBox="1"/>
          <p:nvPr userDrawn="1"/>
        </p:nvSpPr>
        <p:spPr>
          <a:xfrm>
            <a:off x="358665" y="979679"/>
            <a:ext cx="5500716" cy="661720"/>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Why choose MASA?</a:t>
            </a:r>
          </a:p>
        </p:txBody>
      </p:sp>
      <p:sp>
        <p:nvSpPr>
          <p:cNvPr id="6" name="TextBox 5">
            <a:extLst>
              <a:ext uri="{FF2B5EF4-FFF2-40B4-BE49-F238E27FC236}">
                <a16:creationId xmlns:a16="http://schemas.microsoft.com/office/drawing/2014/main" id="{C54065BF-7E4A-E5BA-22D8-934E095D25DE}"/>
              </a:ext>
            </a:extLst>
          </p:cNvPr>
          <p:cNvSpPr txBox="1"/>
          <p:nvPr userDrawn="1"/>
        </p:nvSpPr>
        <p:spPr>
          <a:xfrm>
            <a:off x="358665" y="5617570"/>
            <a:ext cx="3052973" cy="4154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has been trusted for over 50 years and supports 2 million members globally.</a:t>
            </a:r>
          </a:p>
        </p:txBody>
      </p:sp>
      <p:sp>
        <p:nvSpPr>
          <p:cNvPr id="7" name="TextBox 6">
            <a:extLst>
              <a:ext uri="{FF2B5EF4-FFF2-40B4-BE49-F238E27FC236}">
                <a16:creationId xmlns:a16="http://schemas.microsoft.com/office/drawing/2014/main" id="{C4279026-EF76-6743-25CF-9F77FCB7192A}"/>
              </a:ext>
            </a:extLst>
          </p:cNvPr>
          <p:cNvSpPr txBox="1"/>
          <p:nvPr userDrawn="1"/>
        </p:nvSpPr>
        <p:spPr>
          <a:xfrm>
            <a:off x="3960776" y="5617570"/>
            <a:ext cx="3797209" cy="400110"/>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Emergency medical transports are included nationwide – no network needed for MASA protection.</a:t>
            </a:r>
          </a:p>
        </p:txBody>
      </p:sp>
      <p:sp>
        <p:nvSpPr>
          <p:cNvPr id="8" name="TextBox 7">
            <a:extLst>
              <a:ext uri="{FF2B5EF4-FFF2-40B4-BE49-F238E27FC236}">
                <a16:creationId xmlns:a16="http://schemas.microsoft.com/office/drawing/2014/main" id="{3EBF2FC0-8A89-293B-34EC-5ED955825F19}"/>
              </a:ext>
            </a:extLst>
          </p:cNvPr>
          <p:cNvSpPr txBox="1"/>
          <p:nvPr userDrawn="1"/>
        </p:nvSpPr>
        <p:spPr>
          <a:xfrm>
            <a:off x="358665" y="7491796"/>
            <a:ext cx="3334328"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Specialized services for emergencies away </a:t>
            </a:r>
          </a:p>
          <a:p>
            <a:r>
              <a:rPr lang="en-US" sz="1000" b="1" dirty="0">
                <a:solidFill>
                  <a:schemeClr val="bg1"/>
                </a:solidFill>
                <a:latin typeface="Poppins" panose="00000500000000000000" pitchFamily="2" charset="0"/>
                <a:cs typeface="Poppins" panose="00000500000000000000" pitchFamily="2" charset="0"/>
              </a:rPr>
              <a:t>from home are available – like return transports for the patient, their pets, vehicles, and children.</a:t>
            </a:r>
          </a:p>
        </p:txBody>
      </p:sp>
      <p:sp>
        <p:nvSpPr>
          <p:cNvPr id="10" name="TextBox 9">
            <a:extLst>
              <a:ext uri="{FF2B5EF4-FFF2-40B4-BE49-F238E27FC236}">
                <a16:creationId xmlns:a16="http://schemas.microsoft.com/office/drawing/2014/main" id="{A2C6E0A9-99F7-A2B1-FDD4-3A164D7BC3F6}"/>
              </a:ext>
            </a:extLst>
          </p:cNvPr>
          <p:cNvSpPr txBox="1"/>
          <p:nvPr userDrawn="1"/>
        </p:nvSpPr>
        <p:spPr>
          <a:xfrm>
            <a:off x="3960776" y="7491796"/>
            <a:ext cx="2627745"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claims team is focused on paying, not denying, with an easy process – just send us the bill.</a:t>
            </a:r>
          </a:p>
        </p:txBody>
      </p:sp>
      <p:sp>
        <p:nvSpPr>
          <p:cNvPr id="11" name="TextBox 10">
            <a:extLst>
              <a:ext uri="{FF2B5EF4-FFF2-40B4-BE49-F238E27FC236}">
                <a16:creationId xmlns:a16="http://schemas.microsoft.com/office/drawing/2014/main" id="{1D2C9603-E136-66FD-300B-64AB2D81A0A9}"/>
              </a:ext>
            </a:extLst>
          </p:cNvPr>
          <p:cNvSpPr txBox="1"/>
          <p:nvPr userDrawn="1"/>
        </p:nvSpPr>
        <p:spPr>
          <a:xfrm>
            <a:off x="358665" y="1677294"/>
            <a:ext cx="4500079" cy="523220"/>
          </a:xfrm>
          <a:prstGeom prst="rect">
            <a:avLst/>
          </a:prstGeom>
          <a:noFill/>
        </p:spPr>
        <p:txBody>
          <a:bodyPr wrap="square" rtlCol="0">
            <a:spAutoFit/>
          </a:bodyPr>
          <a:lstStyle/>
          <a:p>
            <a:r>
              <a:rPr lang="en-US" sz="1400" b="1" dirty="0">
                <a:solidFill>
                  <a:schemeClr val="bg1"/>
                </a:solidFill>
                <a:latin typeface="Poppins" panose="00000500000000000000" pitchFamily="2" charset="0"/>
                <a:cs typeface="Poppins" panose="00000500000000000000" pitchFamily="2" charset="0"/>
              </a:rPr>
              <a:t>MASA protects your finances and gives you compassionate support for medical transport.</a:t>
            </a:r>
          </a:p>
        </p:txBody>
      </p:sp>
      <p:sp>
        <p:nvSpPr>
          <p:cNvPr id="12" name="TextBox 11">
            <a:extLst>
              <a:ext uri="{FF2B5EF4-FFF2-40B4-BE49-F238E27FC236}">
                <a16:creationId xmlns:a16="http://schemas.microsoft.com/office/drawing/2014/main" id="{A40C2F57-AB0E-2F28-1460-51F29BDC38C5}"/>
              </a:ext>
            </a:extLst>
          </p:cNvPr>
          <p:cNvSpPr txBox="1"/>
          <p:nvPr userDrawn="1"/>
        </p:nvSpPr>
        <p:spPr>
          <a:xfrm>
            <a:off x="358665" y="2369745"/>
            <a:ext cx="4983020" cy="1485022"/>
          </a:xfrm>
          <a:prstGeom prst="rect">
            <a:avLst/>
          </a:prstGeom>
          <a:noFill/>
        </p:spPr>
        <p:txBody>
          <a:bodyPr wrap="square" rtlCol="0">
            <a:spAutoFit/>
          </a:bodyPr>
          <a:lstStyle/>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No one should have to worry about transport bills during or after an emergency. Unfortunately — even for the insured — these costly bills have become a normal, expected part of emergency care and continue to rise every year.</a:t>
            </a:r>
          </a:p>
          <a:p>
            <a:pPr>
              <a:lnSpc>
                <a:spcPct val="114000"/>
              </a:lnSpc>
            </a:pPr>
            <a:endPar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is the simple solution to a complex problem for millions of Americans. </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As the leading provider of emergency and medical transport protections.</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supports members with solutions for out-of-pocket costs due to medical transport while also offering services for use during recovery and beyond.</a:t>
            </a:r>
          </a:p>
        </p:txBody>
      </p:sp>
      <p:sp>
        <p:nvSpPr>
          <p:cNvPr id="13" name="TextBox 12">
            <a:extLst>
              <a:ext uri="{FF2B5EF4-FFF2-40B4-BE49-F238E27FC236}">
                <a16:creationId xmlns:a16="http://schemas.microsoft.com/office/drawing/2014/main" id="{B827F9F4-0EBE-797C-A000-448E660D3CA5}"/>
              </a:ext>
            </a:extLst>
          </p:cNvPr>
          <p:cNvSpPr txBox="1"/>
          <p:nvPr userDrawn="1"/>
        </p:nvSpPr>
        <p:spPr>
          <a:xfrm>
            <a:off x="915248" y="9199823"/>
            <a:ext cx="1397354" cy="253916"/>
          </a:xfrm>
          <a:prstGeom prst="rect">
            <a:avLst/>
          </a:prstGeom>
          <a:noFill/>
        </p:spPr>
        <p:txBody>
          <a:bodyPr wrap="square" rtlCol="0">
            <a:spAutoFit/>
          </a:bodyPr>
          <a:lstStyle/>
          <a:p>
            <a:r>
              <a:rPr lang="en-US" sz="1000" b="1" dirty="0">
                <a:latin typeface="Poppins" panose="00000500000000000000" pitchFamily="2" charset="0"/>
                <a:cs typeface="Poppins" panose="00000500000000000000" pitchFamily="2" charset="0"/>
              </a:rPr>
              <a:t>Enroll today!</a:t>
            </a:r>
          </a:p>
        </p:txBody>
      </p:sp>
      <p:sp>
        <p:nvSpPr>
          <p:cNvPr id="14" name="TextBox 13">
            <a:extLst>
              <a:ext uri="{FF2B5EF4-FFF2-40B4-BE49-F238E27FC236}">
                <a16:creationId xmlns:a16="http://schemas.microsoft.com/office/drawing/2014/main" id="{4C4273EC-A056-23CB-36BC-08920FFD8603}"/>
              </a:ext>
            </a:extLst>
          </p:cNvPr>
          <p:cNvSpPr txBox="1"/>
          <p:nvPr userDrawn="1"/>
        </p:nvSpPr>
        <p:spPr>
          <a:xfrm>
            <a:off x="3336038" y="9005371"/>
            <a:ext cx="4247524" cy="630942"/>
          </a:xfrm>
          <a:prstGeom prst="rect">
            <a:avLst/>
          </a:prstGeom>
          <a:noFill/>
        </p:spPr>
        <p:txBody>
          <a:bodyPr wrap="square" rtlCol="0">
            <a:spAutoFit/>
          </a:bodyPr>
          <a:lstStyle/>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Sources: 1: MASA, Emergency medical transportation: The true costs — and how they’re rising, 2024 | 2: FAIR Health, 2023</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 </a:t>
            </a:r>
          </a:p>
        </p:txBody>
      </p:sp>
    </p:spTree>
    <p:extLst>
      <p:ext uri="{BB962C8B-B14F-4D97-AF65-F5344CB8AC3E}">
        <p14:creationId xmlns:p14="http://schemas.microsoft.com/office/powerpoint/2010/main" val="1448560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age layout">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5062D689-0C8E-18AD-BA07-96764EDFFB71}"/>
              </a:ext>
            </a:extLst>
          </p:cNvPr>
          <p:cNvSpPr txBox="1"/>
          <p:nvPr userDrawn="1"/>
        </p:nvSpPr>
        <p:spPr>
          <a:xfrm>
            <a:off x="5930036" y="9777484"/>
            <a:ext cx="1444212" cy="176972"/>
          </a:xfrm>
          <a:prstGeom prst="rect">
            <a:avLst/>
          </a:prstGeom>
          <a:noFill/>
        </p:spPr>
        <p:txBody>
          <a:bodyPr wrap="square">
            <a:spAutoFit/>
          </a:bodyPr>
          <a:lstStyle/>
          <a:p>
            <a:pPr algn="r"/>
            <a:r>
              <a:rPr lang="en-US" sz="550" b="0" i="0" kern="1200" dirty="0">
                <a:solidFill>
                  <a:srgbClr val="454548"/>
                </a:solidFill>
                <a:effectLst/>
                <a:latin typeface="Open Sans" pitchFamily="2" charset="0"/>
                <a:ea typeface="Open Sans" pitchFamily="2" charset="0"/>
                <a:cs typeface="Open Sans" pitchFamily="2" charset="0"/>
              </a:rPr>
              <a:t>GB-MEM-Enrollment-Guide 09/01</a:t>
            </a:r>
            <a:endParaRPr lang="en-US" sz="55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84304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page layout; page 2">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A5E5E7B-2A06-22FC-2829-491D54ECF591}"/>
              </a:ext>
            </a:extLst>
          </p:cNvPr>
          <p:cNvSpPr txBox="1"/>
          <p:nvPr userDrawn="1"/>
        </p:nvSpPr>
        <p:spPr>
          <a:xfrm>
            <a:off x="5941244" y="9739011"/>
            <a:ext cx="1444212" cy="176972"/>
          </a:xfrm>
          <a:prstGeom prst="rect">
            <a:avLst/>
          </a:prstGeom>
          <a:noFill/>
        </p:spPr>
        <p:txBody>
          <a:bodyPr wrap="square">
            <a:spAutoFit/>
          </a:bodyPr>
          <a:lstStyle/>
          <a:p>
            <a:pPr algn="r"/>
            <a:r>
              <a:rPr lang="en-US" sz="550" b="0" i="0" kern="1200" dirty="0">
                <a:solidFill>
                  <a:srgbClr val="454548"/>
                </a:solidFill>
                <a:effectLst/>
                <a:latin typeface="Open Sans" pitchFamily="2" charset="0"/>
                <a:ea typeface="Open Sans" pitchFamily="2" charset="0"/>
                <a:cs typeface="Open Sans" pitchFamily="2" charset="0"/>
              </a:rPr>
              <a:t>GB-MEM-Enrollment-Guide 09/01</a:t>
            </a:r>
            <a:endParaRPr lang="en-US" sz="55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794085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2C1FE5-D44A-04E2-B40B-33DC7EA2B566}"/>
              </a:ext>
            </a:extLst>
          </p:cNvPr>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81BF0A-CBC0-F3CC-8438-5FB99D8BAD7F}"/>
              </a:ext>
            </a:extLst>
          </p:cNvPr>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A58B89-2245-AD1B-7135-6AE9FEF9B575}"/>
              </a:ext>
            </a:extLst>
          </p:cNvPr>
          <p:cNvSpPr>
            <a:spLocks noGrp="1"/>
          </p:cNvSpPr>
          <p:nvPr>
            <p:ph type="dt" sz="half" idx="2"/>
          </p:nvPr>
        </p:nvSpPr>
        <p:spPr>
          <a:xfrm>
            <a:off x="534353" y="9322647"/>
            <a:ext cx="1748790" cy="535517"/>
          </a:xfrm>
          <a:prstGeom prst="rect">
            <a:avLst/>
          </a:prstGeom>
        </p:spPr>
        <p:txBody>
          <a:bodyPr vert="horz" lIns="91440" tIns="45720" rIns="91440" bIns="45720" rtlCol="0" anchor="ctr"/>
          <a:lstStyle>
            <a:lvl1pPr algn="l">
              <a:defRPr sz="1282">
                <a:solidFill>
                  <a:schemeClr val="tx1">
                    <a:tint val="82000"/>
                  </a:schemeClr>
                </a:solidFill>
              </a:defRPr>
            </a:lvl1pPr>
          </a:lstStyle>
          <a:p>
            <a:fld id="{C764DE79-268F-4C1A-8933-263129D2AF90}" type="datetimeFigureOut">
              <a:rPr lang="en-US" smtClean="0"/>
              <a:t>8/28/2026</a:t>
            </a:fld>
            <a:endParaRPr lang="en-US" dirty="0"/>
          </a:p>
        </p:txBody>
      </p:sp>
      <p:sp>
        <p:nvSpPr>
          <p:cNvPr id="5" name="Footer Placeholder 4">
            <a:extLst>
              <a:ext uri="{FF2B5EF4-FFF2-40B4-BE49-F238E27FC236}">
                <a16:creationId xmlns:a16="http://schemas.microsoft.com/office/drawing/2014/main" id="{74F43D69-D0DB-2C02-E347-85BD313FF70A}"/>
              </a:ext>
            </a:extLst>
          </p:cNvPr>
          <p:cNvSpPr>
            <a:spLocks noGrp="1"/>
          </p:cNvSpPr>
          <p:nvPr>
            <p:ph type="ftr" sz="quarter" idx="3"/>
          </p:nvPr>
        </p:nvSpPr>
        <p:spPr>
          <a:xfrm>
            <a:off x="2574608" y="9322647"/>
            <a:ext cx="2623185" cy="535517"/>
          </a:xfrm>
          <a:prstGeom prst="rect">
            <a:avLst/>
          </a:prstGeom>
        </p:spPr>
        <p:txBody>
          <a:bodyPr vert="horz" lIns="91440" tIns="45720" rIns="91440" bIns="45720" rtlCol="0" anchor="ctr"/>
          <a:lstStyle>
            <a:lvl1pPr algn="ctr">
              <a:defRPr sz="1282">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667C3984-C48F-07E4-C909-EBC8BA60B157}"/>
              </a:ext>
            </a:extLst>
          </p:cNvPr>
          <p:cNvSpPr>
            <a:spLocks noGrp="1"/>
          </p:cNvSpPr>
          <p:nvPr>
            <p:ph type="sldNum" sz="quarter" idx="4"/>
          </p:nvPr>
        </p:nvSpPr>
        <p:spPr>
          <a:xfrm>
            <a:off x="5489258" y="9322647"/>
            <a:ext cx="1748790" cy="535517"/>
          </a:xfrm>
          <a:prstGeom prst="rect">
            <a:avLst/>
          </a:prstGeom>
        </p:spPr>
        <p:txBody>
          <a:bodyPr vert="horz" lIns="91440" tIns="45720" rIns="91440" bIns="45720" rtlCol="0" anchor="ctr"/>
          <a:lstStyle>
            <a:lvl1pPr algn="r">
              <a:defRPr sz="1282">
                <a:solidFill>
                  <a:schemeClr val="tx1">
                    <a:tint val="82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2042602556"/>
      </p:ext>
    </p:extLst>
  </p:cSld>
  <p:clrMap bg1="dk1" tx1="lt1" bg2="dk2" tx2="lt2" accent1="accent1" accent2="accent2" accent3="accent3" accent4="accent4" accent5="accent5" accent6="accent6" hlink="hlink" folHlink="folHlink"/>
  <p:sldLayoutIdLst>
    <p:sldLayoutId id="2147483704" r:id="rId1"/>
    <p:sldLayoutId id="2147483703" r:id="rId2"/>
    <p:sldLayoutId id="2147483705" r:id="rId3"/>
    <p:sldLayoutId id="2147483701" r:id="rId4"/>
  </p:sldLayoutIdLst>
  <p:txStyles>
    <p:titleStyle>
      <a:lvl1pPr algn="l" defTabSz="976331" rtl="0" eaLnBrk="1" latinLnBrk="0" hangingPunct="1">
        <a:lnSpc>
          <a:spcPct val="90000"/>
        </a:lnSpc>
        <a:spcBef>
          <a:spcPct val="0"/>
        </a:spcBef>
        <a:buNone/>
        <a:defRPr sz="469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44082" indent="-244082" algn="l" defTabSz="976331" rtl="0" eaLnBrk="1" latinLnBrk="0" hangingPunct="1">
        <a:lnSpc>
          <a:spcPct val="90000"/>
        </a:lnSpc>
        <a:spcBef>
          <a:spcPts val="1068"/>
        </a:spcBef>
        <a:buFont typeface="Arial" panose="020B0604020202020204" pitchFamily="34" charset="0"/>
        <a:buChar char="•"/>
        <a:defRPr sz="2989" kern="1200">
          <a:solidFill>
            <a:schemeClr val="tx1"/>
          </a:solidFill>
          <a:latin typeface="+mn-lt"/>
          <a:ea typeface="+mn-ea"/>
          <a:cs typeface="+mn-cs"/>
        </a:defRPr>
      </a:lvl1pPr>
      <a:lvl2pPr marL="732249" indent="-244082" algn="l" defTabSz="976331" rtl="0" eaLnBrk="1" latinLnBrk="0" hangingPunct="1">
        <a:lnSpc>
          <a:spcPct val="90000"/>
        </a:lnSpc>
        <a:spcBef>
          <a:spcPts val="534"/>
        </a:spcBef>
        <a:buFont typeface="Arial" panose="020B0604020202020204" pitchFamily="34" charset="0"/>
        <a:buChar char="•"/>
        <a:defRPr sz="2562" kern="1200">
          <a:solidFill>
            <a:schemeClr val="tx1"/>
          </a:solidFill>
          <a:latin typeface="+mn-lt"/>
          <a:ea typeface="+mn-ea"/>
          <a:cs typeface="+mn-cs"/>
        </a:defRPr>
      </a:lvl2pPr>
      <a:lvl3pPr marL="1220413" indent="-244082" algn="l" defTabSz="976331" rtl="0" eaLnBrk="1" latinLnBrk="0" hangingPunct="1">
        <a:lnSpc>
          <a:spcPct val="90000"/>
        </a:lnSpc>
        <a:spcBef>
          <a:spcPts val="534"/>
        </a:spcBef>
        <a:buFont typeface="Arial" panose="020B0604020202020204" pitchFamily="34" charset="0"/>
        <a:buChar char="•"/>
        <a:defRPr sz="2136" kern="1200">
          <a:solidFill>
            <a:schemeClr val="tx1"/>
          </a:solidFill>
          <a:latin typeface="+mn-lt"/>
          <a:ea typeface="+mn-ea"/>
          <a:cs typeface="+mn-cs"/>
        </a:defRPr>
      </a:lvl3pPr>
      <a:lvl4pPr marL="1708579"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4pPr>
      <a:lvl5pPr marL="2196744"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5pPr>
      <a:lvl6pPr marL="268491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6pPr>
      <a:lvl7pPr marL="3173075"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7pPr>
      <a:lvl8pPr marL="366124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8pPr>
      <a:lvl9pPr marL="4149406"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9pPr>
    </p:bodyStyle>
    <p:otherStyle>
      <a:defPPr>
        <a:defRPr lang="en-US"/>
      </a:defPPr>
      <a:lvl1pPr marL="0" algn="l" defTabSz="976331" rtl="0" eaLnBrk="1" latinLnBrk="0" hangingPunct="1">
        <a:defRPr sz="1921" kern="1200">
          <a:solidFill>
            <a:schemeClr val="tx1"/>
          </a:solidFill>
          <a:latin typeface="+mn-lt"/>
          <a:ea typeface="+mn-ea"/>
          <a:cs typeface="+mn-cs"/>
        </a:defRPr>
      </a:lvl1pPr>
      <a:lvl2pPr marL="488165" algn="l" defTabSz="976331" rtl="0" eaLnBrk="1" latinLnBrk="0" hangingPunct="1">
        <a:defRPr sz="1921" kern="1200">
          <a:solidFill>
            <a:schemeClr val="tx1"/>
          </a:solidFill>
          <a:latin typeface="+mn-lt"/>
          <a:ea typeface="+mn-ea"/>
          <a:cs typeface="+mn-cs"/>
        </a:defRPr>
      </a:lvl2pPr>
      <a:lvl3pPr marL="976331" algn="l" defTabSz="976331" rtl="0" eaLnBrk="1" latinLnBrk="0" hangingPunct="1">
        <a:defRPr sz="1921" kern="1200">
          <a:solidFill>
            <a:schemeClr val="tx1"/>
          </a:solidFill>
          <a:latin typeface="+mn-lt"/>
          <a:ea typeface="+mn-ea"/>
          <a:cs typeface="+mn-cs"/>
        </a:defRPr>
      </a:lvl3pPr>
      <a:lvl4pPr marL="1464496" algn="l" defTabSz="976331" rtl="0" eaLnBrk="1" latinLnBrk="0" hangingPunct="1">
        <a:defRPr sz="1921" kern="1200">
          <a:solidFill>
            <a:schemeClr val="tx1"/>
          </a:solidFill>
          <a:latin typeface="+mn-lt"/>
          <a:ea typeface="+mn-ea"/>
          <a:cs typeface="+mn-cs"/>
        </a:defRPr>
      </a:lvl4pPr>
      <a:lvl5pPr marL="1952662" algn="l" defTabSz="976331" rtl="0" eaLnBrk="1" latinLnBrk="0" hangingPunct="1">
        <a:defRPr sz="1921" kern="1200">
          <a:solidFill>
            <a:schemeClr val="tx1"/>
          </a:solidFill>
          <a:latin typeface="+mn-lt"/>
          <a:ea typeface="+mn-ea"/>
          <a:cs typeface="+mn-cs"/>
        </a:defRPr>
      </a:lvl5pPr>
      <a:lvl6pPr marL="2440826" algn="l" defTabSz="976331" rtl="0" eaLnBrk="1" latinLnBrk="0" hangingPunct="1">
        <a:defRPr sz="1921" kern="1200">
          <a:solidFill>
            <a:schemeClr val="tx1"/>
          </a:solidFill>
          <a:latin typeface="+mn-lt"/>
          <a:ea typeface="+mn-ea"/>
          <a:cs typeface="+mn-cs"/>
        </a:defRPr>
      </a:lvl6pPr>
      <a:lvl7pPr marL="2928993" algn="l" defTabSz="976331" rtl="0" eaLnBrk="1" latinLnBrk="0" hangingPunct="1">
        <a:defRPr sz="1921" kern="1200">
          <a:solidFill>
            <a:schemeClr val="tx1"/>
          </a:solidFill>
          <a:latin typeface="+mn-lt"/>
          <a:ea typeface="+mn-ea"/>
          <a:cs typeface="+mn-cs"/>
        </a:defRPr>
      </a:lvl7pPr>
      <a:lvl8pPr marL="3417157" algn="l" defTabSz="976331" rtl="0" eaLnBrk="1" latinLnBrk="0" hangingPunct="1">
        <a:defRPr sz="1921" kern="1200">
          <a:solidFill>
            <a:schemeClr val="tx1"/>
          </a:solidFill>
          <a:latin typeface="+mn-lt"/>
          <a:ea typeface="+mn-ea"/>
          <a:cs typeface="+mn-cs"/>
        </a:defRPr>
      </a:lvl8pPr>
      <a:lvl9pPr marL="3905323" algn="l" defTabSz="976331" rtl="0" eaLnBrk="1" latinLnBrk="0" hangingPunct="1">
        <a:defRPr sz="192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7842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4403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9E019-F381-8528-45B0-419AE2AD8876}"/>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9589B58-0D55-92AF-B2EE-73BAF92A7F56}"/>
              </a:ext>
            </a:extLst>
          </p:cNvPr>
          <p:cNvGraphicFramePr>
            <a:graphicFrameLocks noGrp="1"/>
          </p:cNvGraphicFramePr>
          <p:nvPr>
            <p:extLst>
              <p:ext uri="{D42A27DB-BD31-4B8C-83A1-F6EECF244321}">
                <p14:modId xmlns:p14="http://schemas.microsoft.com/office/powerpoint/2010/main" val="667231357"/>
              </p:ext>
            </p:extLst>
          </p:nvPr>
        </p:nvGraphicFramePr>
        <p:xfrm>
          <a:off x="457200" y="445992"/>
          <a:ext cx="6858000" cy="7565915"/>
        </p:xfrm>
        <a:graphic>
          <a:graphicData uri="http://schemas.openxmlformats.org/drawingml/2006/table">
            <a:tbl>
              <a:tblPr firstRow="1" bandRow="1"/>
              <a:tblGrid>
                <a:gridCol w="4937760">
                  <a:extLst>
                    <a:ext uri="{9D8B030D-6E8A-4147-A177-3AD203B41FA5}">
                      <a16:colId xmlns:a16="http://schemas.microsoft.com/office/drawing/2014/main" val="463931578"/>
                    </a:ext>
                  </a:extLst>
                </a:gridCol>
                <a:gridCol w="320040">
                  <a:extLst>
                    <a:ext uri="{9D8B030D-6E8A-4147-A177-3AD203B41FA5}">
                      <a16:colId xmlns:a16="http://schemas.microsoft.com/office/drawing/2014/main" val="617857949"/>
                    </a:ext>
                  </a:extLst>
                </a:gridCol>
                <a:gridCol w="320040">
                  <a:extLst>
                    <a:ext uri="{9D8B030D-6E8A-4147-A177-3AD203B41FA5}">
                      <a16:colId xmlns:a16="http://schemas.microsoft.com/office/drawing/2014/main" val="1402356995"/>
                    </a:ext>
                  </a:extLst>
                </a:gridCol>
                <a:gridCol w="320040">
                  <a:extLst>
                    <a:ext uri="{9D8B030D-6E8A-4147-A177-3AD203B41FA5}">
                      <a16:colId xmlns:a16="http://schemas.microsoft.com/office/drawing/2014/main" val="1562941862"/>
                    </a:ext>
                  </a:extLst>
                </a:gridCol>
                <a:gridCol w="320040">
                  <a:extLst>
                    <a:ext uri="{9D8B030D-6E8A-4147-A177-3AD203B41FA5}">
                      <a16:colId xmlns:a16="http://schemas.microsoft.com/office/drawing/2014/main" val="799696739"/>
                    </a:ext>
                  </a:extLst>
                </a:gridCol>
                <a:gridCol w="320040">
                  <a:extLst>
                    <a:ext uri="{9D8B030D-6E8A-4147-A177-3AD203B41FA5}">
                      <a16:colId xmlns:a16="http://schemas.microsoft.com/office/drawing/2014/main" val="1783301157"/>
                    </a:ext>
                  </a:extLst>
                </a:gridCol>
                <a:gridCol w="320040">
                  <a:extLst>
                    <a:ext uri="{9D8B030D-6E8A-4147-A177-3AD203B41FA5}">
                      <a16:colId xmlns:a16="http://schemas.microsoft.com/office/drawing/2014/main" val="895583482"/>
                    </a:ext>
                  </a:extLst>
                </a:gridCol>
              </a:tblGrid>
              <a:tr h="36576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spcAft>
                          <a:spcPts val="0"/>
                        </a:spcAft>
                      </a:pPr>
                      <a:endParaRPr lang="en-US" sz="750" b="1" dirty="0">
                        <a:solidFill>
                          <a:schemeClr val="tx1"/>
                        </a:solidFill>
                        <a:latin typeface="Open Sans" pitchFamily="2" charset="0"/>
                        <a:ea typeface="Open Sans" pitchFamily="2" charset="0"/>
                        <a:cs typeface="Open Sans" pitchFamily="2" charset="0"/>
                      </a:endParaRPr>
                    </a:p>
                  </a:txBody>
                  <a:tcPr marL="45720" marR="45720"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30871"/>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750" b="1" i="0" u="none" strike="noStrike" dirty="0">
                          <a:solidFill>
                            <a:srgbClr val="FFFFFF"/>
                          </a:solidFill>
                          <a:effectLst/>
                          <a:latin typeface="Open Sans" pitchFamily="2" charset="0"/>
                          <a:ea typeface="Open Sans" pitchFamily="2" charset="0"/>
                          <a:cs typeface="Open Sans" pitchFamily="2" charset="0"/>
                        </a:rPr>
                        <a:t>Emergent </a:t>
                      </a:r>
                    </a:p>
                    <a:p>
                      <a:pPr lvl="0" algn="l" fontAlgn="ctr">
                        <a:lnSpc>
                          <a:spcPct val="100000"/>
                        </a:lnSpc>
                        <a:spcAft>
                          <a:spcPts val="0"/>
                        </a:spcAft>
                        <a:buNone/>
                      </a:pPr>
                      <a:r>
                        <a:rPr lang="en-US" sz="750" b="1" i="0" u="none" strike="noStrike" dirty="0">
                          <a:solidFill>
                            <a:srgbClr val="FFFFFF"/>
                          </a:solidFill>
                          <a:effectLst/>
                          <a:latin typeface="Open Sans" pitchFamily="2" charset="0"/>
                          <a:ea typeface="Open Sans" pitchFamily="2" charset="0"/>
                          <a:cs typeface="Open Sans" pitchFamily="2" charset="0"/>
                        </a:rPr>
                        <a:t>Plus</a:t>
                      </a:r>
                    </a:p>
                  </a:txBody>
                  <a:tcPr marL="45720" marR="45720" anchor="ctr">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30871"/>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750" b="1" i="0" u="none" strike="noStrike" dirty="0">
                          <a:solidFill>
                            <a:srgbClr val="FFFFFF"/>
                          </a:solidFill>
                          <a:effectLst/>
                          <a:latin typeface="Open Sans" pitchFamily="2" charset="0"/>
                          <a:ea typeface="Open Sans" pitchFamily="2" charset="0"/>
                          <a:cs typeface="Open Sans" pitchFamily="2" charset="0"/>
                        </a:rPr>
                        <a:t>Emergent Premier</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30871"/>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750" b="1" i="0" u="none" strike="noStrike" dirty="0">
                          <a:solidFill>
                            <a:srgbClr val="FFFFFF"/>
                          </a:solidFill>
                          <a:effectLst/>
                          <a:latin typeface="Open Sans" pitchFamily="2" charset="0"/>
                          <a:ea typeface="Open Sans" pitchFamily="2" charset="0"/>
                          <a:cs typeface="Open Sans" pitchFamily="2" charset="0"/>
                        </a:rPr>
                        <a:t>Platinum</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30871"/>
                    </a:solidFill>
                  </a:tcPr>
                </a:tc>
                <a:tc hMerge="1">
                  <a:txBody>
                    <a:bodyPr/>
                    <a:lstStyle/>
                    <a:p>
                      <a:endParaRPr lang="en-US"/>
                    </a:p>
                  </a:txBody>
                  <a:tcPr/>
                </a:tc>
                <a:extLst>
                  <a:ext uri="{0D108BD9-81ED-4DB2-BD59-A6C34878D82A}">
                    <a16:rowId xmlns:a16="http://schemas.microsoft.com/office/drawing/2014/main" val="937156973"/>
                  </a:ext>
                </a:extLst>
              </a:tr>
              <a:tr h="36576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endParaRPr lang="en-US" sz="800" dirty="0">
                        <a:solidFill>
                          <a:schemeClr val="tx1"/>
                        </a:solidFill>
                        <a:latin typeface="Poppins" pitchFamily="2" charset="77"/>
                        <a:cs typeface="Poppins" pitchFamily="2" charset="77"/>
                      </a:endParaRPr>
                    </a:p>
                  </a:txBody>
                  <a:tcPr marL="45720" marR="45720" anchor="ctr">
                    <a:lnL w="12700" cmpd="sng">
                      <a:noFill/>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dirty="0">
                          <a:solidFill>
                            <a:srgbClr val="FFFFFF"/>
                          </a:solidFill>
                          <a:effectLst/>
                          <a:latin typeface="Poppins" pitchFamily="2" charset="77"/>
                          <a:cs typeface="Poppins" pitchFamily="2" charset="77"/>
                        </a:rPr>
                        <a:t>Emergent Plus</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Poppins" pitchFamily="2" charset="77"/>
                          <a:cs typeface="Poppins" pitchFamily="2" charset="77"/>
                        </a:rPr>
                        <a:t>Emergent Premier</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dirty="0">
                          <a:solidFill>
                            <a:srgbClr val="FFFFFF"/>
                          </a:solidFill>
                          <a:effectLst/>
                          <a:latin typeface="Poppins" pitchFamily="2" charset="77"/>
                          <a:cs typeface="Poppins" pitchFamily="2" charset="77"/>
                        </a:rPr>
                        <a:t>Platinum</a:t>
                      </a:r>
                    </a:p>
                  </a:txBody>
                  <a:tcPr marL="45720" marR="45720"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00" b="1" i="0" u="none" strike="noStrike" dirty="0">
                          <a:solidFill>
                            <a:schemeClr val="bg1"/>
                          </a:solidFill>
                          <a:effectLst/>
                          <a:latin typeface="Poppins" pitchFamily="2" charset="77"/>
                          <a:cs typeface="Poppins" pitchFamily="2" charset="77"/>
                        </a:rPr>
                        <a:t>Emergency Ground Ambulance Coverage</a:t>
                      </a:r>
                    </a:p>
                    <a:p>
                      <a:pPr algn="l" fontAlgn="t"/>
                      <a:r>
                        <a:rPr lang="en-US" sz="600" b="0" i="0" u="none" strike="noStrike" dirty="0">
                          <a:solidFill>
                            <a:schemeClr val="accent3">
                              <a:lumMod val="50000"/>
                            </a:schemeClr>
                          </a:solidFill>
                          <a:effectLst/>
                          <a:latin typeface="Open Sans" pitchFamily="2" charset="0"/>
                          <a:ea typeface="Open Sans" pitchFamily="2" charset="0"/>
                          <a:cs typeface="Open Sans" pitchFamily="2" charset="0"/>
                        </a:rPr>
                        <a:t>If you ever need an emergency ground ambulance, MASA will pay for your eligible out-of-pocket expenses.</a:t>
                      </a:r>
                    </a:p>
                  </a:txBody>
                  <a:tcPr marL="45720" marR="45720" anchor="ctr">
                    <a:lnL w="12700" cmpd="sng">
                      <a:noFill/>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203117023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buNone/>
                      </a:pPr>
                      <a:r>
                        <a:rPr lang="en-US" sz="700" b="1" i="0" u="none" strike="noStrike" dirty="0">
                          <a:solidFill>
                            <a:schemeClr val="bg1"/>
                          </a:solidFill>
                          <a:effectLst/>
                          <a:latin typeface="Poppins" pitchFamily="2" charset="77"/>
                          <a:cs typeface="Poppins" pitchFamily="2" charset="77"/>
                        </a:rPr>
                        <a:t>Emergency Air Ambulance Coverage</a:t>
                      </a:r>
                    </a:p>
                    <a:p>
                      <a:pPr algn="l" fontAlgn="t"/>
                      <a:r>
                        <a:rPr lang="en-US" sz="600" b="0" i="0" u="none" strike="noStrike" dirty="0">
                          <a:solidFill>
                            <a:schemeClr val="accent3">
                              <a:lumMod val="50000"/>
                            </a:schemeClr>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a:t>
                      </a:r>
                    </a:p>
                    <a:p>
                      <a:pPr algn="l" fontAlgn="t"/>
                      <a:r>
                        <a:rPr lang="en-US" sz="600" b="0" i="0" u="none" strike="noStrike" dirty="0">
                          <a:solidFill>
                            <a:schemeClr val="accent3">
                              <a:lumMod val="50000"/>
                            </a:schemeClr>
                          </a:solidFill>
                          <a:effectLst/>
                          <a:latin typeface="Open Sans" pitchFamily="2" charset="0"/>
                          <a:ea typeface="Open Sans" pitchFamily="2" charset="0"/>
                          <a:cs typeface="Open Sans" pitchFamily="2" charset="0"/>
                        </a:rPr>
                        <a:t>your eligible out-of-pocket flight expenses.</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437938605"/>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00" b="1" i="0" u="none" strike="noStrike" dirty="0">
                          <a:solidFill>
                            <a:schemeClr val="bg1"/>
                          </a:solidFill>
                          <a:effectLst/>
                          <a:latin typeface="Poppins" pitchFamily="2" charset="77"/>
                          <a:cs typeface="Poppins" pitchFamily="2" charset="77"/>
                        </a:rPr>
                        <a:t>Hospital to Hospital Ground Ambulance Coverage</a:t>
                      </a:r>
                    </a:p>
                    <a:p>
                      <a:pPr algn="l" fontAlgn="t">
                        <a:buNone/>
                      </a:pPr>
                      <a:r>
                        <a:rPr lang="en-US" sz="6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If your doctor orders a ground ambulance to move you to another hospital for specialized care, MASA will pay for your</a:t>
                      </a:r>
                    </a:p>
                    <a:p>
                      <a:pPr algn="l" fontAlgn="t">
                        <a:buNone/>
                      </a:pPr>
                      <a:r>
                        <a:rPr lang="en-US" sz="6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 eligible out-of-pocket expenses.</a:t>
                      </a:r>
                      <a:endParaRPr lang="en-US" sz="600" b="1" i="0" u="none" strike="noStrike" dirty="0">
                        <a:solidFill>
                          <a:srgbClr val="454548"/>
                        </a:solidFill>
                        <a:effectLst/>
                        <a:latin typeface="Poppins" pitchFamily="2" charset="77"/>
                        <a:cs typeface="Poppins" pitchFamily="2" charset="77"/>
                      </a:endParaRP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106139196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00" b="1" i="0" u="none" strike="noStrike" dirty="0">
                          <a:solidFill>
                            <a:schemeClr val="bg1"/>
                          </a:solidFill>
                          <a:effectLst/>
                          <a:latin typeface="Poppins" pitchFamily="2" charset="77"/>
                          <a:cs typeface="Poppins" pitchFamily="2" charset="77"/>
                        </a:rPr>
                        <a:t>Hospital to Hospital Air Ambulance Coverage</a:t>
                      </a:r>
                    </a:p>
                    <a:p>
                      <a:pPr algn="l" fontAlgn="t">
                        <a:buNone/>
                      </a:pPr>
                      <a:r>
                        <a:rPr lang="en-US" sz="6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If your doctor orders an air ambulance to transfer you to a different hospital with the necessary level of care, MASA will </a:t>
                      </a:r>
                    </a:p>
                    <a:p>
                      <a:pPr algn="l" fontAlgn="t">
                        <a:buNone/>
                      </a:pPr>
                      <a:r>
                        <a:rPr lang="en-US" sz="6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pay for your eligible out-of-pocket expenses.</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910207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00" b="1" i="0" u="none" strike="noStrike" dirty="0">
                          <a:solidFill>
                            <a:schemeClr val="bg1"/>
                          </a:solidFill>
                          <a:effectLst/>
                          <a:latin typeface="Poppins" pitchFamily="2" charset="77"/>
                          <a:cs typeface="Poppins" pitchFamily="2" charset="77"/>
                        </a:rPr>
                        <a:t>Repatriation to Hospital Near Home Coverage</a:t>
                      </a:r>
                    </a:p>
                    <a:p>
                      <a:pPr algn="l" fontAlgn="t">
                        <a:buNone/>
                      </a:pPr>
                      <a:r>
                        <a:rPr lang="en-US" sz="6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After a hospital stay more than 100 miles away from home, MASA will help arrange and pay for air or ground </a:t>
                      </a:r>
                    </a:p>
                    <a:p>
                      <a:pPr algn="l" fontAlgn="t">
                        <a:buNone/>
                      </a:pPr>
                      <a:r>
                        <a:rPr lang="en-US" sz="6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transportation so you can return home to recover.</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dirty="0"/>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Open Sans" pitchFamily="2" charset="0"/>
                        </a:rPr>
                        <a:t>4</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311763213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00" b="1" i="0" u="none" strike="noStrike" dirty="0">
                          <a:solidFill>
                            <a:schemeClr val="bg1"/>
                          </a:solidFill>
                          <a:effectLst/>
                          <a:latin typeface="Poppins" pitchFamily="2" charset="77"/>
                          <a:cs typeface="Poppins" pitchFamily="2" charset="77"/>
                        </a:rPr>
                        <a:t>Minor Return Transportation Coverage</a:t>
                      </a:r>
                    </a:p>
                    <a:p>
                      <a:pPr algn="l" fontAlgn="t">
                        <a:buNone/>
                      </a:pPr>
                      <a:r>
                        <a:rPr lang="en-US" sz="6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If a child under 18 is left without a guardian due to your ambulance transport, MASA will reimburse eligible expenses to </a:t>
                      </a:r>
                    </a:p>
                    <a:p>
                      <a:pPr algn="l" fontAlgn="t">
                        <a:buNone/>
                      </a:pPr>
                      <a:r>
                        <a:rPr lang="en-US" sz="6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safely return them to family or a responsible caregiver.</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454548"/>
                          </a:solidFill>
                          <a:effectLst/>
                          <a:uLnTx/>
                          <a:uFillTx/>
                          <a:latin typeface="Open Sans" pitchFamily="2" charset="0"/>
                          <a:ea typeface="+mn-ea"/>
                          <a:cs typeface="+mn-cs"/>
                        </a:rPr>
                        <a:t>---</a:t>
                      </a:r>
                      <a:endPar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$2,500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$2,500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23230550"/>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00" b="1" i="0" u="none" strike="noStrike" dirty="0">
                          <a:solidFill>
                            <a:schemeClr val="bg1"/>
                          </a:solidFill>
                          <a:effectLst/>
                          <a:latin typeface="Poppins" pitchFamily="2" charset="77"/>
                          <a:cs typeface="Poppins" pitchFamily="2" charset="77"/>
                        </a:rPr>
                        <a:t>Pet Return Transportation Coverage</a:t>
                      </a:r>
                    </a:p>
                    <a:p>
                      <a:pPr algn="l" fontAlgn="t">
                        <a:buNone/>
                      </a:pPr>
                      <a:r>
                        <a:rPr lang="en-US" sz="6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If your pet is left behind after an ambulance transport, MASA will reimburse eligible expenses to bring them home safely.</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$2,500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$2,500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3</a:t>
                      </a:r>
                      <a:endParaRPr lang="en-US" sz="600" b="0" i="0" u="none" strike="noStrike" baseline="30000" dirty="0">
                        <a:solidFill>
                          <a:srgbClr val="454548"/>
                        </a:solidFill>
                        <a:effectLst/>
                        <a:latin typeface="Open Sans" pitchFamily="2" charset="0"/>
                      </a:endParaRP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870091266"/>
                  </a:ext>
                </a:extLst>
              </a:tr>
              <a:tr h="365760">
                <a:tc>
                  <a:txBody>
                    <a:bodyPr/>
                    <a:lstStyle/>
                    <a:p>
                      <a:pPr algn="l" fontAlgn="t">
                        <a:spcAft>
                          <a:spcPts val="200"/>
                        </a:spcAft>
                        <a:buNone/>
                      </a:pPr>
                      <a:r>
                        <a:rPr lang="en-US" sz="700" b="1" i="0" u="none" strike="noStrike" dirty="0">
                          <a:solidFill>
                            <a:schemeClr val="bg1"/>
                          </a:solidFill>
                          <a:effectLst/>
                          <a:latin typeface="Poppins" pitchFamily="2" charset="77"/>
                          <a:cs typeface="Poppins" pitchFamily="2" charset="77"/>
                        </a:rPr>
                        <a:t>Sick While Away From Home Expense Protection</a:t>
                      </a:r>
                    </a:p>
                    <a:p>
                      <a:pPr algn="l" fontAlgn="t">
                        <a:buNone/>
                      </a:pPr>
                      <a:r>
                        <a:rPr lang="en-US" sz="6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If you get sick or contract a communicable disease more than 100 miles from home, MASA will reimburse eligible expenses like lodging, meals, medical visits for proof of illness, testing, and airline re-booking.</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$5k max, limit 2 pp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4</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lang="en-US" sz="600" b="0" i="0" u="none" strike="noStrike" baseline="30000" dirty="0">
                        <a:solidFill>
                          <a:srgbClr val="454548"/>
                        </a:solidFill>
                        <a:effectLst/>
                        <a:latin typeface="Open Sans" pitchFamily="2" charset="0"/>
                      </a:endParaRP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365760">
                <a:tc>
                  <a:txBody>
                    <a:bodyPr/>
                    <a:lstStyle/>
                    <a:p>
                      <a:pPr algn="l" fontAlgn="t">
                        <a:spcAft>
                          <a:spcPts val="200"/>
                        </a:spcAft>
                        <a:buNone/>
                      </a:pPr>
                      <a:r>
                        <a:rPr lang="en-US" sz="700" b="1" i="0" u="none" strike="noStrike" dirty="0">
                          <a:solidFill>
                            <a:schemeClr val="bg1"/>
                          </a:solidFill>
                          <a:effectLst/>
                          <a:latin typeface="Poppins" pitchFamily="2" charset="77"/>
                          <a:cs typeface="Poppins" pitchFamily="2" charset="77"/>
                        </a:rPr>
                        <a:t>Post-Admission Continued Care Transport Protection</a:t>
                      </a:r>
                    </a:p>
                    <a:p>
                      <a:pPr algn="l" fontAlgn="t">
                        <a:buNone/>
                      </a:pPr>
                      <a:r>
                        <a:rPr lang="en-US" sz="6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MASA will reimburse up to $500 in eligible expenses for non-emergency ground transport or ride-shares between medical facilities, rehab, long-term care, hospice, or back home for continued care.</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algn="l" fontAlgn="ctr">
                        <a:buNone/>
                      </a:pPr>
                      <a:r>
                        <a:rPr lang="en-US" sz="600" b="0" i="0" u="none" strike="noStrike">
                          <a:solidFill>
                            <a:srgbClr val="454548"/>
                          </a:solidFill>
                          <a:effectLst/>
                          <a:latin typeface="Open Sans" pitchFamily="2" charset="0"/>
                          <a:ea typeface="Open Sans" pitchFamily="2" charset="0"/>
                          <a:cs typeface="Open Sans" pitchFamily="2" charset="0"/>
                        </a:rPr>
                        <a:t>$500 max pp</a:t>
                      </a:r>
                      <a:r>
                        <a:rPr lang="en-US" sz="600" b="0" i="0" u="none" strike="noStrike" baseline="30000">
                          <a:solidFill>
                            <a:srgbClr val="454548"/>
                          </a:solidFill>
                          <a:effectLst/>
                          <a:latin typeface="Open Sans" pitchFamily="2" charset="0"/>
                          <a:ea typeface="Open Sans" pitchFamily="2" charset="0"/>
                          <a:cs typeface="Open Sans" pitchFamily="2" charset="0"/>
                        </a:rPr>
                        <a:t>1</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dirty="0"/>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lang="en-US" sz="600" b="0" i="0" u="none" strike="noStrike" baseline="30000" dirty="0">
                        <a:solidFill>
                          <a:srgbClr val="454548"/>
                        </a:solidFill>
                        <a:effectLst/>
                        <a:latin typeface="Open Sans" pitchFamily="2" charset="0"/>
                      </a:endParaRP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1010010221"/>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00" b="1" i="0" u="none" strike="noStrike" dirty="0">
                          <a:solidFill>
                            <a:schemeClr val="bg1"/>
                          </a:solidFill>
                          <a:effectLst/>
                          <a:latin typeface="Poppins" pitchFamily="2" charset="77"/>
                          <a:cs typeface="Poppins" pitchFamily="2" charset="77"/>
                        </a:rPr>
                        <a:t>Patient Return Transportation Coverage</a:t>
                      </a:r>
                    </a:p>
                    <a:p>
                      <a:pPr algn="l" fontAlgn="t">
                        <a:buNone/>
                      </a:pPr>
                      <a:r>
                        <a:rPr lang="en-US" sz="6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After being discharged from the hospital following an emergency more than 100 miles from home, MASA will arrange and </a:t>
                      </a:r>
                    </a:p>
                    <a:p>
                      <a:pPr algn="l" fontAlgn="t">
                        <a:buNone/>
                      </a:pPr>
                      <a:r>
                        <a:rPr lang="en-US" sz="6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pay for your commercial flight back home.</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454548"/>
                          </a:solidFill>
                          <a:effectLst/>
                          <a:uLnTx/>
                          <a:uFillTx/>
                          <a:latin typeface="Open Sans" pitchFamily="2" charset="0"/>
                          <a:ea typeface="+mn-ea"/>
                          <a:cs typeface="+mn-cs"/>
                        </a:rPr>
                        <a:t>---</a:t>
                      </a:r>
                      <a:endPar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lang="en-US" sz="600" b="0" i="0" u="none" strike="noStrike" baseline="30000" dirty="0">
                        <a:solidFill>
                          <a:srgbClr val="454548"/>
                        </a:solidFill>
                        <a:effectLst/>
                        <a:latin typeface="Open Sans" pitchFamily="2" charset="0"/>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Open Sans" pitchFamily="2" charset="0"/>
                        </a:rPr>
                        <a:t>4</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00" b="1" i="0" u="none" strike="noStrike" dirty="0">
                          <a:solidFill>
                            <a:schemeClr val="bg1"/>
                          </a:solidFill>
                          <a:effectLst/>
                          <a:latin typeface="Poppins" pitchFamily="2" charset="77"/>
                          <a:cs typeface="Poppins" pitchFamily="2" charset="77"/>
                        </a:rPr>
                        <a:t>Companion Emergency Transportation Coverage</a:t>
                      </a:r>
                    </a:p>
                    <a:p>
                      <a:pPr algn="l" fontAlgn="t">
                        <a:buNone/>
                      </a:pPr>
                      <a:r>
                        <a:rPr lang="en-US" sz="6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MASA will reimburse eligible out-of-pocket expenses related to having a companion ride with you during emergency transport.</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246308243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00" b="1" i="0" u="none" strike="noStrike" dirty="0">
                          <a:solidFill>
                            <a:schemeClr val="bg1"/>
                          </a:solidFill>
                          <a:effectLst/>
                          <a:latin typeface="Poppins" pitchFamily="2" charset="77"/>
                          <a:cs typeface="Poppins" pitchFamily="2" charset="77"/>
                        </a:rPr>
                        <a:t>Hospital Visitor Air Transportation Coverage</a:t>
                      </a:r>
                    </a:p>
                    <a:p>
                      <a:pPr algn="l" fontAlgn="t">
                        <a:buNone/>
                      </a:pPr>
                      <a:r>
                        <a:rPr lang="en-US" sz="6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If you’re hospitalized more than 100 miles away from home, MASA will arrange and pay for round-trip air travel for </a:t>
                      </a:r>
                    </a:p>
                    <a:p>
                      <a:pPr algn="l" fontAlgn="t">
                        <a:buNone/>
                      </a:pPr>
                      <a:r>
                        <a:rPr lang="en-US" sz="6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someone you choose to be with you.</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454548"/>
                          </a:solidFill>
                          <a:effectLst/>
                          <a:uLnTx/>
                          <a:uFillTx/>
                          <a:latin typeface="Open Sans" pitchFamily="2" charset="0"/>
                          <a:ea typeface="+mn-ea"/>
                          <a:cs typeface="+mn-cs"/>
                        </a:rPr>
                        <a:t>---</a:t>
                      </a:r>
                      <a:endPar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138404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00" b="1" i="0" u="none" strike="noStrike" dirty="0">
                          <a:solidFill>
                            <a:schemeClr val="bg1"/>
                          </a:solidFill>
                          <a:effectLst/>
                          <a:latin typeface="Poppins" pitchFamily="2" charset="77"/>
                          <a:cs typeface="Poppins" pitchFamily="2" charset="77"/>
                        </a:rPr>
                        <a:t>Vehicle &amp; RV Return</a:t>
                      </a:r>
                    </a:p>
                    <a:p>
                      <a:pPr algn="l" fontAlgn="t">
                        <a:buNone/>
                      </a:pPr>
                      <a:r>
                        <a:rPr lang="en-US" sz="6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If your vehicle or RV is left unattended after an ambulance transport, MASA will help arrange and pay to get it back to </a:t>
                      </a:r>
                    </a:p>
                    <a:p>
                      <a:pPr algn="l" fontAlgn="t">
                        <a:buNone/>
                      </a:pPr>
                      <a:r>
                        <a:rPr lang="en-US" sz="6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your home or rental location.</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860495178"/>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00" b="1" i="0" u="none" strike="noStrike" dirty="0">
                          <a:solidFill>
                            <a:schemeClr val="bg1"/>
                          </a:solidFill>
                          <a:effectLst/>
                          <a:latin typeface="Poppins" pitchFamily="2" charset="77"/>
                          <a:cs typeface="Poppins" pitchFamily="2" charset="77"/>
                        </a:rPr>
                        <a:t>Organ Retrieval Transportation Coverage</a:t>
                      </a:r>
                    </a:p>
                    <a:p>
                      <a:pPr algn="l" fontAlgn="t">
                        <a:buNone/>
                      </a:pPr>
                      <a:r>
                        <a:rPr lang="en-US" sz="6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MASA will reimburse eligible out-of-pocket expenses to transport an organ needed for your transplant.</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1</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35792830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00" b="1" i="0" u="none" strike="noStrike" dirty="0">
                          <a:solidFill>
                            <a:schemeClr val="bg1"/>
                          </a:solidFill>
                          <a:effectLst/>
                          <a:latin typeface="Poppins" pitchFamily="2" charset="77"/>
                          <a:cs typeface="Poppins" pitchFamily="2" charset="77"/>
                        </a:rPr>
                        <a:t>Organ Recipient Transportation Coverage</a:t>
                      </a:r>
                    </a:p>
                    <a:p>
                      <a:pPr algn="l" fontAlgn="t">
                        <a:buNone/>
                      </a:pPr>
                      <a:r>
                        <a:rPr lang="en-US" sz="6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If you need an organ transplant, MASA will help arrange and pay for your flight to the airport closest to where the </a:t>
                      </a:r>
                    </a:p>
                    <a:p>
                      <a:pPr algn="l" fontAlgn="t">
                        <a:buNone/>
                      </a:pPr>
                      <a:r>
                        <a:rPr lang="en-US" sz="6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surgery will take place.</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Open Sans" pitchFamily="2" charset="0"/>
                          <a:ea typeface="+mn-ea"/>
                          <a:cs typeface="+mn-cs"/>
                        </a:rPr>
                        <a:t>1</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2450401088"/>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00" b="1" i="0" u="none" strike="noStrike" dirty="0">
                          <a:solidFill>
                            <a:schemeClr val="bg1"/>
                          </a:solidFill>
                          <a:effectLst/>
                          <a:latin typeface="Poppins" pitchFamily="2" charset="77"/>
                          <a:cs typeface="Poppins" pitchFamily="2" charset="77"/>
                        </a:rPr>
                        <a:t>Mortal Remains Return Transportation Coverage</a:t>
                      </a:r>
                    </a:p>
                    <a:p>
                      <a:pPr algn="l" fontAlgn="t">
                        <a:buNone/>
                      </a:pPr>
                      <a:r>
                        <a:rPr lang="en-US" sz="6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In the unfortunate event a member passes away more than 100 miles from home, MASA will help support and </a:t>
                      </a:r>
                    </a:p>
                    <a:p>
                      <a:pPr algn="l" fontAlgn="t">
                        <a:buNone/>
                      </a:pPr>
                      <a:r>
                        <a:rPr lang="en-US" sz="6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reimburse eligible expenses to bring their remains home</a:t>
                      </a:r>
                      <a:r>
                        <a:rPr lang="en-US" sz="700" b="1" i="0" u="none" strike="noStrike" dirty="0">
                          <a:solidFill>
                            <a:srgbClr val="454548"/>
                          </a:solidFill>
                          <a:effectLst/>
                          <a:latin typeface="Poppins" pitchFamily="2" charset="77"/>
                          <a:cs typeface="Poppins" pitchFamily="2" charset="77"/>
                        </a:rPr>
                        <a:t>.</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lang="en-US" sz="600" b="0" i="0" u="none" strike="noStrike" baseline="30000" dirty="0">
                        <a:solidFill>
                          <a:srgbClr val="454548"/>
                        </a:solidFill>
                        <a:effectLst/>
                        <a:latin typeface="Open Sans" pitchFamily="2" charset="0"/>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Open Sans" pitchFamily="2" charset="0"/>
                        </a:rPr>
                        <a:t>4</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84330877"/>
                  </a:ext>
                </a:extLst>
              </a:tr>
              <a:tr h="225610">
                <a:tc>
                  <a:txBody>
                    <a:bodyPr/>
                    <a:lstStyle/>
                    <a:p>
                      <a:pPr algn="l" fontAlgn="t">
                        <a:lnSpc>
                          <a:spcPct val="114000"/>
                        </a:lnSpc>
                        <a:spcAft>
                          <a:spcPts val="0"/>
                        </a:spcAft>
                        <a:buNone/>
                      </a:pPr>
                      <a:r>
                        <a:rPr lang="en-US" sz="750" b="1" i="0" u="none" strike="noStrike" dirty="0">
                          <a:solidFill>
                            <a:schemeClr val="tx1"/>
                          </a:solidFill>
                          <a:effectLst/>
                          <a:latin typeface="Open Sans" pitchFamily="2" charset="0"/>
                          <a:ea typeface="Open Sans" pitchFamily="2" charset="0"/>
                          <a:cs typeface="Open Sans" pitchFamily="2" charset="0"/>
                        </a:rPr>
                        <a:t>Monthly protection rate</a:t>
                      </a:r>
                    </a:p>
                  </a:txBody>
                  <a:tcPr marL="45720" marR="4572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750" b="1" i="0" u="none" strike="noStrike" kern="1200" cap="none" spc="0" normalizeH="0" baseline="0" noProof="0" dirty="0">
                          <a:ln>
                            <a:noFill/>
                          </a:ln>
                          <a:solidFill>
                            <a:schemeClr val="tx1"/>
                          </a:solidFill>
                          <a:effectLst/>
                          <a:uLnTx/>
                          <a:uFillTx/>
                          <a:latin typeface="Poppins" panose="00000500000000000000" pitchFamily="2" charset="0"/>
                          <a:ea typeface="Open Sans" panose="020B0606030504020204" pitchFamily="34" charset="0"/>
                          <a:cs typeface="Poppins" panose="00000500000000000000" pitchFamily="2" charset="0"/>
                        </a:rPr>
                        <a:t>$14</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r>
                        <a:rPr lang="en-US" sz="750" b="1" i="0" u="none" strike="noStrike" baseline="0" dirty="0">
                          <a:solidFill>
                            <a:schemeClr val="tx1"/>
                          </a:solidFill>
                          <a:effectLst/>
                          <a:latin typeface="Poppins" panose="00000500000000000000" pitchFamily="2" charset="0"/>
                          <a:ea typeface="Open Sans" panose="020B0606030504020204" pitchFamily="34" charset="0"/>
                          <a:cs typeface="Poppins" panose="00000500000000000000" pitchFamily="2" charset="0"/>
                        </a:rPr>
                        <a:t>$19</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r>
                        <a:rPr lang="en-US" sz="750" b="1" i="0" u="none" strike="noStrike" baseline="0" dirty="0">
                          <a:solidFill>
                            <a:schemeClr val="tx1"/>
                          </a:solidFill>
                          <a:effectLst/>
                          <a:latin typeface="Poppins" panose="00000500000000000000" pitchFamily="2" charset="0"/>
                          <a:ea typeface="Open Sans" panose="020B0606030504020204" pitchFamily="34" charset="0"/>
                          <a:cs typeface="Poppins" panose="00000500000000000000" pitchFamily="2" charset="0"/>
                        </a:rPr>
                        <a:t>$39</a:t>
                      </a: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endParaRPr lang="en-US"/>
                    </a:p>
                  </a:txBody>
                  <a:tcPr/>
                </a:tc>
                <a:extLst>
                  <a:ext uri="{0D108BD9-81ED-4DB2-BD59-A6C34878D82A}">
                    <a16:rowId xmlns:a16="http://schemas.microsoft.com/office/drawing/2014/main" val="895903470"/>
                  </a:ext>
                </a:extLst>
              </a:tr>
              <a:tr h="279105">
                <a:tc>
                  <a:txBody>
                    <a:bodyPr/>
                    <a:lstStyle/>
                    <a:p>
                      <a:pPr marL="0" marR="0" lvl="0" indent="0" algn="l" defTabSz="976331" rtl="0" eaLnBrk="1" fontAlgn="t" latinLnBrk="0" hangingPunct="1">
                        <a:lnSpc>
                          <a:spcPct val="114000"/>
                        </a:lnSpc>
                        <a:spcBef>
                          <a:spcPts val="0"/>
                        </a:spcBef>
                        <a:spcAft>
                          <a:spcPts val="0"/>
                        </a:spcAft>
                        <a:buClrTx/>
                        <a:buSzTx/>
                        <a:buFontTx/>
                        <a:buNone/>
                        <a:tabLst/>
                        <a:defRPr/>
                      </a:pPr>
                      <a:r>
                        <a:rPr lang="en-US" sz="750" b="1" i="0" u="none" strike="noStrike" dirty="0">
                          <a:solidFill>
                            <a:schemeClr val="bg1"/>
                          </a:solidFill>
                          <a:effectLst/>
                          <a:latin typeface="Open Sans" pitchFamily="2" charset="0"/>
                          <a:ea typeface="Open Sans" pitchFamily="2" charset="0"/>
                          <a:cs typeface="Open Sans" pitchFamily="2" charset="0"/>
                        </a:rPr>
                        <a:t>Scan for product guide &gt;&gt;&gt;</a:t>
                      </a:r>
                    </a:p>
                  </a:txBody>
                  <a:tcPr marL="45720" marR="4572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endParaRPr kumimoji="0" lang="en-US" sz="55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3">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endParaRPr kumimoji="0" lang="en-US" sz="55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endParaRPr lang="en-US" sz="55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4">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endParaRPr lang="en-US" sz="55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endParaRPr lang="en-US" sz="55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5">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endParaRPr lang="en-US" sz="55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5" name="TextBox 4">
            <a:extLst>
              <a:ext uri="{FF2B5EF4-FFF2-40B4-BE49-F238E27FC236}">
                <a16:creationId xmlns:a16="http://schemas.microsoft.com/office/drawing/2014/main" id="{9835DA7F-7C90-3972-40F8-26FE96DB12D8}"/>
              </a:ext>
            </a:extLst>
          </p:cNvPr>
          <p:cNvSpPr txBox="1"/>
          <p:nvPr/>
        </p:nvSpPr>
        <p:spPr>
          <a:xfrm>
            <a:off x="5513866" y="445992"/>
            <a:ext cx="184731" cy="340863"/>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9E944445-A895-049C-99AE-C0887C5E7998}"/>
              </a:ext>
            </a:extLst>
          </p:cNvPr>
          <p:cNvSpPr txBox="1">
            <a:spLocks noGrp="1" noRot="1" noMove="1" noResize="1" noEditPoints="1" noAdjustHandles="1" noChangeArrowheads="1" noChangeShapeType="1"/>
          </p:cNvSpPr>
          <p:nvPr/>
        </p:nvSpPr>
        <p:spPr>
          <a:xfrm>
            <a:off x="386944" y="9057543"/>
            <a:ext cx="5665144" cy="896912"/>
          </a:xfrm>
          <a:prstGeom prst="rect">
            <a:avLst/>
          </a:prstGeom>
          <a:noFill/>
        </p:spPr>
        <p:txBody>
          <a:bodyPr wrap="square" rtlCol="0">
            <a:spAutoFit/>
          </a:bodyPr>
          <a:lstStyle/>
          <a:p>
            <a:pPr>
              <a:lnSpc>
                <a:spcPct val="114000"/>
              </a:lnSpc>
            </a:pPr>
            <a:r>
              <a:rPr lang="en-US" sz="550" b="1" dirty="0">
                <a:solidFill>
                  <a:schemeClr val="accent3">
                    <a:lumMod val="50000"/>
                  </a:schemeClr>
                </a:solidFill>
                <a:latin typeface="Poppins" pitchFamily="2" charset="77"/>
                <a:ea typeface="Open Sans" pitchFamily="2" charset="0"/>
                <a:cs typeface="Poppins" pitchFamily="2" charset="77"/>
              </a:rPr>
              <a:t>Coverage territories </a:t>
            </a:r>
          </a:p>
          <a:p>
            <a:pPr>
              <a:lnSpc>
                <a:spcPct val="114000"/>
              </a:lnSpc>
            </a:pPr>
            <a:r>
              <a:rPr lang="en-US" sz="550" b="0" dirty="0">
                <a:solidFill>
                  <a:schemeClr val="accent3">
                    <a:lumMod val="50000"/>
                  </a:schemeClr>
                </a:solidFill>
                <a:latin typeface="Open Sans" pitchFamily="2" charset="0"/>
                <a:ea typeface="Open Sans" pitchFamily="2" charset="0"/>
                <a:cs typeface="Open Sans" pitchFamily="2" charset="0"/>
              </a:rPr>
              <a:t>1: </a:t>
            </a:r>
            <a:r>
              <a:rPr lang="en-US" sz="550" dirty="0">
                <a:solidFill>
                  <a:schemeClr val="accent3">
                    <a:lumMod val="50000"/>
                  </a:schemeClr>
                </a:solidFill>
                <a:latin typeface="Open Sans" pitchFamily="2" charset="0"/>
                <a:ea typeface="Open Sans" pitchFamily="2" charset="0"/>
                <a:cs typeface="Open Sans" pitchFamily="2" charset="0"/>
              </a:rPr>
              <a:t>Continental U.S., Hawaii, and Alaska</a:t>
            </a:r>
            <a:r>
              <a:rPr lang="en-US" sz="550" b="0" dirty="0">
                <a:solidFill>
                  <a:schemeClr val="accent3">
                    <a:lumMod val="50000"/>
                  </a:schemeClr>
                </a:solidFill>
                <a:latin typeface="Open Sans" pitchFamily="2" charset="0"/>
                <a:ea typeface="Open Sans" pitchFamily="2" charset="0"/>
                <a:cs typeface="Open Sans" pitchFamily="2" charset="0"/>
              </a:rPr>
              <a:t>| 2: Continental U.S., Hawaii, Alaska, and Canada | 3: Continental U.S., Hawaii, Alaska, Canada, Mexico, and the Caribbean</a:t>
            </a:r>
          </a:p>
          <a:p>
            <a:pPr>
              <a:lnSpc>
                <a:spcPct val="114000"/>
              </a:lnSpc>
              <a:spcAft>
                <a:spcPts val="300"/>
              </a:spcAft>
            </a:pPr>
            <a:r>
              <a:rPr lang="en-US" sz="550" b="0" dirty="0">
                <a:solidFill>
                  <a:schemeClr val="accent3">
                    <a:lumMod val="50000"/>
                  </a:schemeClr>
                </a:solidFill>
                <a:latin typeface="Open Sans" pitchFamily="2" charset="0"/>
                <a:ea typeface="Open Sans" pitchFamily="2" charset="0"/>
                <a:cs typeface="Open Sans" pitchFamily="2" charset="0"/>
              </a:rPr>
              <a:t>4: Worldwide: to include any region with the exclusion of Antarctica and not prohibited by U.S. law or U.S. travel advisories. Contingent upon ten (10) day notice of travel.</a:t>
            </a:r>
          </a:p>
          <a:p>
            <a:pPr>
              <a:lnSpc>
                <a:spcPct val="114000"/>
              </a:lnSpc>
            </a:pPr>
            <a:r>
              <a:rPr lang="en-US" sz="550" b="1" dirty="0">
                <a:solidFill>
                  <a:schemeClr val="accent3">
                    <a:lumMod val="50000"/>
                  </a:schemeClr>
                </a:solidFill>
                <a:latin typeface="Poppins" pitchFamily="2" charset="77"/>
                <a:ea typeface="Open Sans" pitchFamily="2" charset="0"/>
                <a:cs typeface="Poppins" pitchFamily="2" charset="77"/>
              </a:rPr>
              <a:t>Disclaimer</a:t>
            </a:r>
          </a:p>
          <a:p>
            <a:pPr>
              <a:lnSpc>
                <a:spcPct val="114000"/>
              </a:lnSpc>
            </a:pPr>
            <a:r>
              <a:rPr lang="en-US" sz="55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5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395868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3CF87DA8-DD44-8439-92EB-1F8AAD81A1D7}"/>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3931542796"/>
              </p:ext>
            </p:extLst>
          </p:nvPr>
        </p:nvGraphicFramePr>
        <p:xfrm>
          <a:off x="2259106" y="2132898"/>
          <a:ext cx="5029200" cy="6263640"/>
        </p:xfrm>
        <a:graphic>
          <a:graphicData uri="http://schemas.openxmlformats.org/drawingml/2006/table">
            <a:tbl>
              <a:tblPr firstRow="1" bandRow="1"/>
              <a:tblGrid>
                <a:gridCol w="2834640">
                  <a:extLst>
                    <a:ext uri="{9D8B030D-6E8A-4147-A177-3AD203B41FA5}">
                      <a16:colId xmlns:a16="http://schemas.microsoft.com/office/drawing/2014/main" val="463931578"/>
                    </a:ext>
                  </a:extLst>
                </a:gridCol>
                <a:gridCol w="365760">
                  <a:extLst>
                    <a:ext uri="{9D8B030D-6E8A-4147-A177-3AD203B41FA5}">
                      <a16:colId xmlns:a16="http://schemas.microsoft.com/office/drawing/2014/main" val="617857949"/>
                    </a:ext>
                  </a:extLst>
                </a:gridCol>
                <a:gridCol w="365760">
                  <a:extLst>
                    <a:ext uri="{9D8B030D-6E8A-4147-A177-3AD203B41FA5}">
                      <a16:colId xmlns:a16="http://schemas.microsoft.com/office/drawing/2014/main" val="1722649850"/>
                    </a:ext>
                  </a:extLst>
                </a:gridCol>
                <a:gridCol w="365760">
                  <a:extLst>
                    <a:ext uri="{9D8B030D-6E8A-4147-A177-3AD203B41FA5}">
                      <a16:colId xmlns:a16="http://schemas.microsoft.com/office/drawing/2014/main" val="1562941862"/>
                    </a:ext>
                  </a:extLst>
                </a:gridCol>
                <a:gridCol w="365760">
                  <a:extLst>
                    <a:ext uri="{9D8B030D-6E8A-4147-A177-3AD203B41FA5}">
                      <a16:colId xmlns:a16="http://schemas.microsoft.com/office/drawing/2014/main" val="1311207023"/>
                    </a:ext>
                  </a:extLst>
                </a:gridCol>
                <a:gridCol w="365760">
                  <a:extLst>
                    <a:ext uri="{9D8B030D-6E8A-4147-A177-3AD203B41FA5}">
                      <a16:colId xmlns:a16="http://schemas.microsoft.com/office/drawing/2014/main" val="1783301157"/>
                    </a:ext>
                  </a:extLst>
                </a:gridCol>
                <a:gridCol w="365760">
                  <a:extLst>
                    <a:ext uri="{9D8B030D-6E8A-4147-A177-3AD203B41FA5}">
                      <a16:colId xmlns:a16="http://schemas.microsoft.com/office/drawing/2014/main" val="1735481099"/>
                    </a:ext>
                  </a:extLst>
                </a:gridCol>
              </a:tblGrid>
              <a:tr h="36576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endParaRPr lang="en-US" sz="800" dirty="0">
                        <a:solidFill>
                          <a:schemeClr val="tx1"/>
                        </a:solidFill>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30871"/>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dirty="0">
                          <a:solidFill>
                            <a:srgbClr val="FFFFFF"/>
                          </a:solidFill>
                          <a:effectLst/>
                          <a:latin typeface="Open Sans" pitchFamily="2" charset="0"/>
                          <a:ea typeface="Open Sans" pitchFamily="2" charset="0"/>
                          <a:cs typeface="Open Sans" pitchFamily="2" charset="0"/>
                        </a:rPr>
                        <a:t>Emergent </a:t>
                      </a:r>
                    </a:p>
                    <a:p>
                      <a:pPr lvl="0" algn="l" fontAlgn="ctr">
                        <a:buNone/>
                      </a:pPr>
                      <a:r>
                        <a:rPr lang="en-US" sz="800" b="1" i="0" u="none" strike="noStrike" dirty="0">
                          <a:solidFill>
                            <a:srgbClr val="FFFFFF"/>
                          </a:solidFill>
                          <a:effectLst/>
                          <a:latin typeface="Open Sans" pitchFamily="2" charset="0"/>
                          <a:ea typeface="Open Sans" pitchFamily="2" charset="0"/>
                          <a:cs typeface="Open Sans" pitchFamily="2" charset="0"/>
                        </a:rPr>
                        <a:t>Plus</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30871"/>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Open Sans" pitchFamily="2" charset="0"/>
                          <a:ea typeface="Open Sans" pitchFamily="2" charset="0"/>
                          <a:cs typeface="Open Sans" pitchFamily="2" charset="0"/>
                        </a:rPr>
                        <a:t>Emergent</a:t>
                      </a:r>
                    </a:p>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Open Sans" pitchFamily="2" charset="0"/>
                          <a:ea typeface="Open Sans" pitchFamily="2" charset="0"/>
                          <a:cs typeface="Open Sans" pitchFamily="2" charset="0"/>
                        </a:rPr>
                        <a:t>Premier</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30871"/>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dirty="0">
                          <a:solidFill>
                            <a:srgbClr val="FFFFFF"/>
                          </a:solidFill>
                          <a:effectLst/>
                          <a:latin typeface="Open Sans" pitchFamily="2" charset="0"/>
                          <a:ea typeface="Open Sans" pitchFamily="2" charset="0"/>
                          <a:cs typeface="Open Sans" pitchFamily="2" charset="0"/>
                        </a:rPr>
                        <a:t>Platinum</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30871"/>
                    </a:solidFill>
                  </a:tcPr>
                </a:tc>
                <a:tc hMerge="1">
                  <a:txBody>
                    <a:bodyPr/>
                    <a:lstStyle/>
                    <a:p>
                      <a:endParaRPr lang="en-US"/>
                    </a:p>
                  </a:txBody>
                  <a:tcPr/>
                </a:tc>
                <a:extLst>
                  <a:ext uri="{0D108BD9-81ED-4DB2-BD59-A6C34878D82A}">
                    <a16:rowId xmlns:a16="http://schemas.microsoft.com/office/drawing/2014/main" val="937156973"/>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00" b="1" i="0" u="none" strike="noStrike" dirty="0">
                          <a:solidFill>
                            <a:srgbClr val="454548"/>
                          </a:solidFill>
                          <a:effectLst/>
                          <a:latin typeface="Poppins" pitchFamily="2" charset="77"/>
                          <a:cs typeface="Poppins" pitchFamily="2" charset="77"/>
                        </a:rPr>
                        <a:t>Emergency Ground Ambulance Coverage</a:t>
                      </a:r>
                    </a:p>
                  </a:txBody>
                  <a:tcPr marL="45720" marR="45720" anchor="ctr">
                    <a:lnL w="12700" cmpd="sng">
                      <a:noFill/>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550" b="0" dirty="0">
                          <a:solidFill>
                            <a:srgbClr val="454548"/>
                          </a:solidFill>
                          <a:latin typeface="Webdings" pitchFamily="2" charset="2"/>
                        </a:rPr>
                        <a:t>n </a:t>
                      </a:r>
                      <a:r>
                        <a:rPr lang="en-US" sz="550" b="0" i="0" u="none" strike="noStrike" baseline="30000" dirty="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a:solidFill>
                            <a:srgbClr val="454548"/>
                          </a:solidFill>
                          <a:latin typeface="Webdings" pitchFamily="2" charset="2"/>
                        </a:rPr>
                        <a:t>n </a:t>
                      </a:r>
                      <a:r>
                        <a:rPr lang="en-US" sz="550" b="0" i="0" u="none" strike="noStrike" baseline="30000">
                          <a:solidFill>
                            <a:srgbClr val="454548"/>
                          </a:solidFill>
                          <a:effectLst/>
                          <a:latin typeface="Open Sans" pitchFamily="2" charset="0"/>
                        </a:rPr>
                        <a:t>2</a:t>
                      </a:r>
                      <a:endParaRPr lang="en-US" sz="550" b="0" i="0" u="none" strike="noStrike" baseline="30000" dirty="0">
                        <a:solidFill>
                          <a:srgbClr val="454548"/>
                        </a:solidFill>
                        <a:effectLst/>
                        <a:latin typeface="Open Sans" pitchFamily="2" charset="0"/>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buNone/>
                      </a:pPr>
                      <a:r>
                        <a:rPr lang="en-US" sz="700" b="1" i="0" u="none" strike="noStrike" dirty="0">
                          <a:solidFill>
                            <a:srgbClr val="454548"/>
                          </a:solidFill>
                          <a:effectLst/>
                          <a:latin typeface="Poppins" pitchFamily="2" charset="77"/>
                          <a:cs typeface="Poppins" pitchFamily="2" charset="77"/>
                        </a:rPr>
                        <a:t>Emergency Air Ambulance Coverage</a:t>
                      </a:r>
                    </a:p>
                  </a:txBody>
                  <a:tcPr marL="45720" marR="45720" anchor="ctr">
                    <a:lnL w="12700" cmpd="sng">
                      <a:noFill/>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buNone/>
                      </a:pPr>
                      <a:r>
                        <a:rPr lang="en-US" sz="550" b="0" i="0" u="none" strike="noStrike" dirty="0">
                          <a:solidFill>
                            <a:srgbClr val="454548"/>
                          </a:solidFill>
                          <a:effectLst/>
                          <a:latin typeface="Open Sans" pitchFamily="2" charset="0"/>
                          <a:ea typeface="Open Sans" pitchFamily="2" charset="0"/>
                          <a:cs typeface="Open Sans" pitchFamily="2" charset="0"/>
                        </a:rPr>
                        <a:t>$20k max per claim</a:t>
                      </a:r>
                      <a:r>
                        <a:rPr lang="en-US" sz="55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$20k max per claim</a:t>
                      </a:r>
                      <a:r>
                        <a:rPr lang="en-US" sz="550" b="0" i="0" u="none" strike="noStrike" baseline="30000">
                          <a:solidFill>
                            <a:srgbClr val="454548"/>
                          </a:solidFill>
                          <a:effectLst/>
                          <a:latin typeface="Open Sans" pitchFamily="2" charset="0"/>
                          <a:ea typeface="Open Sans" pitchFamily="2" charset="0"/>
                          <a:cs typeface="Open Sans" pitchFamily="2" charset="0"/>
                        </a:rPr>
                        <a:t>2</a:t>
                      </a:r>
                      <a:endParaRPr lang="en-US" sz="550" b="0" i="0" u="none" strike="noStrike" baseline="30000" dirty="0">
                        <a:solidFill>
                          <a:srgbClr val="454548"/>
                        </a:solidFill>
                        <a:effectLst/>
                        <a:latin typeface="Open Sans" pitchFamily="2" charset="0"/>
                        <a:ea typeface="Open Sans" pitchFamily="2" charset="0"/>
                        <a:cs typeface="Open Sans" pitchFamily="2" charset="0"/>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203117023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00" b="1" i="0" u="none" strike="noStrike" dirty="0">
                          <a:solidFill>
                            <a:srgbClr val="454548"/>
                          </a:solidFill>
                          <a:effectLst/>
                          <a:latin typeface="Poppins" pitchFamily="2" charset="77"/>
                          <a:cs typeface="Poppins" pitchFamily="2" charset="77"/>
                        </a:rPr>
                        <a:t>Hospital to Hospital Ground Ambulance Coverage</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a:ln>
                            <a:noFill/>
                          </a:ln>
                          <a:solidFill>
                            <a:srgbClr val="454548"/>
                          </a:solidFill>
                          <a:effectLst/>
                          <a:uLnTx/>
                          <a:uFillTx/>
                          <a:latin typeface="Open Sans" pitchFamily="2" charset="0"/>
                          <a:ea typeface="+mn-ea"/>
                          <a:cs typeface="+mn-cs"/>
                        </a:rPr>
                        <a:t>2</a:t>
                      </a:r>
                      <a:endParaRPr kumimoji="0" lang="en-US" sz="550" b="0" i="0" u="none" strike="noStrike" kern="1200" cap="none" spc="0" normalizeH="0" baseline="30000" noProof="0" dirty="0">
                        <a:ln>
                          <a:noFill/>
                        </a:ln>
                        <a:solidFill>
                          <a:srgbClr val="454548"/>
                        </a:solidFill>
                        <a:effectLst/>
                        <a:uLnTx/>
                        <a:uFillTx/>
                        <a:latin typeface="Open Sans" pitchFamily="2" charset="0"/>
                        <a:ea typeface="+mn-ea"/>
                        <a:cs typeface="+mn-cs"/>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dirty="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437938605"/>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00" b="1" i="0" u="none" strike="noStrike" dirty="0">
                          <a:solidFill>
                            <a:srgbClr val="454548"/>
                          </a:solidFill>
                          <a:effectLst/>
                          <a:latin typeface="Poppins" pitchFamily="2" charset="77"/>
                          <a:cs typeface="Poppins" pitchFamily="2" charset="77"/>
                        </a:rPr>
                        <a:t>Hospital to Hospital Air Ambulance Coverage</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buNone/>
                      </a:pPr>
                      <a:r>
                        <a:rPr lang="en-US" sz="550" b="0" i="0" u="none" strike="noStrike" dirty="0">
                          <a:solidFill>
                            <a:srgbClr val="454548"/>
                          </a:solidFill>
                          <a:effectLst/>
                          <a:latin typeface="Open Sans" pitchFamily="2" charset="0"/>
                          <a:ea typeface="Open Sans" pitchFamily="2" charset="0"/>
                          <a:cs typeface="Open Sans" pitchFamily="2" charset="0"/>
                        </a:rPr>
                        <a:t>$20k max per claim</a:t>
                      </a:r>
                      <a:r>
                        <a:rPr lang="en-US" sz="55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$20k max per claim</a:t>
                      </a:r>
                      <a:r>
                        <a:rPr lang="en-US" sz="550" b="0" i="0" u="none" strike="noStrike" baseline="30000">
                          <a:solidFill>
                            <a:srgbClr val="454548"/>
                          </a:solidFill>
                          <a:effectLst/>
                          <a:latin typeface="Open Sans" pitchFamily="2" charset="0"/>
                          <a:ea typeface="Open Sans" pitchFamily="2" charset="0"/>
                          <a:cs typeface="Open Sans" pitchFamily="2" charset="0"/>
                        </a:rPr>
                        <a:t>2</a:t>
                      </a:r>
                      <a:endParaRPr lang="en-US" sz="550" b="0" i="0" u="none" strike="noStrike" baseline="30000" dirty="0">
                        <a:solidFill>
                          <a:srgbClr val="454548"/>
                        </a:solidFill>
                        <a:effectLst/>
                        <a:latin typeface="Open Sans" pitchFamily="2" charset="0"/>
                        <a:ea typeface="Open Sans" pitchFamily="2" charset="0"/>
                        <a:cs typeface="Open Sans" pitchFamily="2" charset="0"/>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dirty="0">
                          <a:solidFill>
                            <a:srgbClr val="454548"/>
                          </a:solidFill>
                          <a:latin typeface="Webdings" pitchFamily="2" charset="2"/>
                        </a:rPr>
                        <a:t>n </a:t>
                      </a:r>
                      <a:r>
                        <a:rPr lang="en-US" sz="550" b="0" i="0" u="none" strike="noStrike" baseline="30000" dirty="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1061391966"/>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00" b="1" i="0" u="none" strike="noStrike" dirty="0">
                          <a:solidFill>
                            <a:srgbClr val="454548"/>
                          </a:solidFill>
                          <a:effectLst/>
                          <a:latin typeface="Poppins" pitchFamily="2" charset="77"/>
                          <a:cs typeface="Poppins" pitchFamily="2" charset="77"/>
                        </a:rPr>
                        <a:t>Repatriation to Hospital Near Home Coverage</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550" b="0" dirty="0">
                          <a:solidFill>
                            <a:srgbClr val="454548"/>
                          </a:solidFill>
                          <a:latin typeface="Webdings" pitchFamily="2" charset="2"/>
                        </a:rPr>
                        <a:t>n </a:t>
                      </a:r>
                      <a:r>
                        <a:rPr lang="en-US" sz="550" b="0" i="0" u="none" strike="noStrike" baseline="30000" dirty="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a:solidFill>
                            <a:srgbClr val="454548"/>
                          </a:solidFill>
                          <a:latin typeface="Webdings" pitchFamily="2" charset="2"/>
                        </a:rPr>
                        <a:t>n </a:t>
                      </a:r>
                      <a:r>
                        <a:rPr lang="en-US" sz="550" b="0" i="0" u="none" strike="noStrike" baseline="30000">
                          <a:solidFill>
                            <a:srgbClr val="454548"/>
                          </a:solidFill>
                          <a:effectLst/>
                          <a:latin typeface="Open Sans" pitchFamily="2" charset="0"/>
                        </a:rPr>
                        <a:t>3</a:t>
                      </a:r>
                      <a:endParaRPr lang="en-US" sz="550" b="0" i="0" u="none" strike="noStrike" baseline="30000" dirty="0">
                        <a:solidFill>
                          <a:srgbClr val="454548"/>
                        </a:solidFill>
                        <a:effectLst/>
                        <a:latin typeface="Open Sans" pitchFamily="2" charset="0"/>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dirty="0">
                          <a:solidFill>
                            <a:srgbClr val="454548"/>
                          </a:solidFill>
                          <a:latin typeface="Webdings" pitchFamily="2" charset="2"/>
                        </a:rPr>
                        <a:t>n </a:t>
                      </a:r>
                      <a:r>
                        <a:rPr lang="en-US" sz="550" b="0" i="0" u="none" strike="noStrike" baseline="30000" dirty="0">
                          <a:solidFill>
                            <a:srgbClr val="454548"/>
                          </a:solidFill>
                          <a:effectLst/>
                          <a:latin typeface="Open Sans" pitchFamily="2" charset="0"/>
                        </a:rPr>
                        <a:t>4</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9102074"/>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00" b="1" i="0" u="none" strike="noStrike" dirty="0">
                          <a:solidFill>
                            <a:srgbClr val="454548"/>
                          </a:solidFill>
                          <a:effectLst/>
                          <a:latin typeface="Poppins" pitchFamily="2" charset="77"/>
                          <a:cs typeface="Poppins" pitchFamily="2" charset="77"/>
                        </a:rPr>
                        <a:t>Minor Return Transportation Coverage</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lvl="0" algn="l" fontAlgn="ctr">
                        <a:lnSpc>
                          <a:spcPct val="114000"/>
                        </a:lnSpc>
                        <a:spcAft>
                          <a:spcPts val="0"/>
                        </a:spcAft>
                        <a:buNone/>
                      </a:pPr>
                      <a:r>
                        <a:rPr lang="en-US" sz="550" b="0" i="0" u="none" strike="noStrike" dirty="0">
                          <a:solidFill>
                            <a:srgbClr val="454548"/>
                          </a:solidFill>
                          <a:effectLst/>
                          <a:latin typeface="Open Sans" pitchFamily="2" charset="0"/>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$2,500 max per claim</a:t>
                      </a:r>
                      <a:r>
                        <a:rPr lang="en-US" sz="550" b="0" i="0" u="none" strike="noStrike" baseline="30000" dirty="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$2,500 max per claim</a:t>
                      </a:r>
                      <a:r>
                        <a:rPr lang="en-US" sz="550" b="0" i="0" u="none" strike="noStrike" baseline="30000" dirty="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3117632133"/>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00" b="1" i="0" u="none" strike="noStrike" dirty="0">
                          <a:solidFill>
                            <a:srgbClr val="454548"/>
                          </a:solidFill>
                          <a:effectLst/>
                          <a:latin typeface="Poppins" pitchFamily="2" charset="77"/>
                          <a:cs typeface="Poppins" pitchFamily="2" charset="77"/>
                        </a:rPr>
                        <a:t>Pet Return Transportation Coverage</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$2,500 max per claim</a:t>
                      </a:r>
                      <a:r>
                        <a:rPr lang="en-US" sz="550" b="0" i="0" u="none" strike="noStrike" baseline="30000" dirty="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i="0" u="none" strike="noStrike" dirty="0">
                          <a:solidFill>
                            <a:srgbClr val="454548"/>
                          </a:solidFill>
                          <a:effectLst/>
                          <a:latin typeface="Open Sans" pitchFamily="2" charset="0"/>
                          <a:ea typeface="Open Sans" pitchFamily="2" charset="0"/>
                          <a:cs typeface="Open Sans" pitchFamily="2" charset="0"/>
                        </a:rPr>
                        <a:t>$2,500 max per claim</a:t>
                      </a:r>
                      <a:r>
                        <a:rPr lang="en-US" sz="550" b="0" i="0" u="none" strike="noStrike" baseline="30000" dirty="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23230550"/>
                  </a:ext>
                </a:extLst>
              </a:tr>
              <a:tr h="320040">
                <a:tc>
                  <a:txBody>
                    <a:bodyPr/>
                    <a:lstStyle/>
                    <a:p>
                      <a:pPr algn="l" fontAlgn="t">
                        <a:spcAft>
                          <a:spcPts val="200"/>
                        </a:spcAft>
                        <a:buNone/>
                      </a:pPr>
                      <a:r>
                        <a:rPr lang="en-US" sz="700" b="1" i="0" u="none" strike="noStrike" dirty="0">
                          <a:solidFill>
                            <a:srgbClr val="454548"/>
                          </a:solidFill>
                          <a:effectLst/>
                          <a:latin typeface="Poppins" pitchFamily="2" charset="77"/>
                          <a:cs typeface="Poppins" pitchFamily="2" charset="77"/>
                        </a:rPr>
                        <a:t>Sick While Away From Home Expense Protection</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i="0" u="none" strike="noStrike" dirty="0">
                          <a:solidFill>
                            <a:srgbClr val="454548"/>
                          </a:solidFill>
                          <a:effectLst/>
                          <a:latin typeface="Open Sans" pitchFamily="2" charset="0"/>
                          <a:ea typeface="Open Sans" pitchFamily="2" charset="0"/>
                          <a:cs typeface="Open Sans" pitchFamily="2" charset="0"/>
                        </a:rPr>
                        <a:t>$5k max, limit 2 pp per year</a:t>
                      </a:r>
                      <a:r>
                        <a:rPr lang="en-US" sz="550" b="0" i="0" u="none" strike="noStrike" baseline="30000" dirty="0">
                          <a:solidFill>
                            <a:srgbClr val="454548"/>
                          </a:solidFill>
                          <a:effectLst/>
                          <a:latin typeface="Open Sans" pitchFamily="2" charset="0"/>
                          <a:ea typeface="Open Sans" pitchFamily="2" charset="0"/>
                          <a:cs typeface="Open Sans" pitchFamily="2" charset="0"/>
                        </a:rPr>
                        <a:t>4</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endParaRPr lang="en-US" sz="550" b="0" i="0" u="none" strike="noStrike" baseline="30000" dirty="0">
                        <a:solidFill>
                          <a:srgbClr val="454548"/>
                        </a:solidFill>
                        <a:effectLst/>
                        <a:latin typeface="Open Sans" pitchFamily="2" charset="0"/>
                        <a:ea typeface="Open Sans" pitchFamily="2" charset="0"/>
                        <a:cs typeface="Open Sans" pitchFamily="2" charset="0"/>
                      </a:endParaRP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2092826876"/>
                  </a:ext>
                </a:extLst>
              </a:tr>
              <a:tr h="320040">
                <a:tc>
                  <a:txBody>
                    <a:bodyPr/>
                    <a:lstStyle/>
                    <a:p>
                      <a:pPr algn="l" fontAlgn="t">
                        <a:spcAft>
                          <a:spcPts val="200"/>
                        </a:spcAft>
                        <a:buNone/>
                      </a:pPr>
                      <a:r>
                        <a:rPr lang="en-US" sz="700" b="1" i="0" u="none" strike="noStrike" dirty="0">
                          <a:solidFill>
                            <a:srgbClr val="454548"/>
                          </a:solidFill>
                          <a:effectLst/>
                          <a:latin typeface="Poppins" pitchFamily="2" charset="77"/>
                          <a:cs typeface="Poppins" pitchFamily="2" charset="77"/>
                        </a:rPr>
                        <a:t>Post-Admission Continued Care Transport Protection</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$500 max pp</a:t>
                      </a:r>
                      <a:r>
                        <a:rPr lang="en-US" sz="550" b="0" i="0" u="none" strike="noStrike" baseline="30000" dirty="0">
                          <a:solidFill>
                            <a:srgbClr val="454548"/>
                          </a:solidFill>
                          <a:effectLst/>
                          <a:latin typeface="Open Sans" pitchFamily="2" charset="0"/>
                          <a:ea typeface="Open Sans" pitchFamily="2" charset="0"/>
                          <a:cs typeface="Open Sans" pitchFamily="2" charset="0"/>
                        </a:rPr>
                        <a:t>1</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endParaRPr lang="en-US" sz="550" b="0" i="0" u="none" strike="noStrike" baseline="30000" dirty="0">
                        <a:solidFill>
                          <a:srgbClr val="454548"/>
                        </a:solidFill>
                        <a:effectLst/>
                        <a:latin typeface="Open Sans" pitchFamily="2" charset="0"/>
                        <a:ea typeface="Open Sans" pitchFamily="2" charset="0"/>
                        <a:cs typeface="Open Sans" pitchFamily="2" charset="0"/>
                      </a:endParaRP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dirty="0"/>
                    </a:p>
                  </a:txBody>
                  <a:tcPr/>
                </a:tc>
                <a:extLst>
                  <a:ext uri="{0D108BD9-81ED-4DB2-BD59-A6C34878D82A}">
                    <a16:rowId xmlns:a16="http://schemas.microsoft.com/office/drawing/2014/main" val="3941727503"/>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00" b="1" i="0" u="none" strike="noStrike" dirty="0">
                          <a:solidFill>
                            <a:srgbClr val="454548"/>
                          </a:solidFill>
                          <a:effectLst/>
                          <a:latin typeface="Poppins" pitchFamily="2" charset="77"/>
                          <a:cs typeface="Poppins" pitchFamily="2" charset="77"/>
                        </a:rPr>
                        <a:t>Patient Return Transportation Coverage</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endParaRPr lang="en-US" sz="550" b="0" i="0" u="none" strike="noStrike" baseline="30000" dirty="0">
                        <a:solidFill>
                          <a:srgbClr val="454548"/>
                        </a:solidFill>
                        <a:effectLst/>
                        <a:latin typeface="Open Sans" pitchFamily="2" charset="0"/>
                        <a:ea typeface="Open Sans" pitchFamily="2" charset="0"/>
                        <a:cs typeface="Open Sans" pitchFamily="2" charset="0"/>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dirty="0">
                          <a:solidFill>
                            <a:srgbClr val="454548"/>
                          </a:solidFill>
                          <a:latin typeface="Webdings" pitchFamily="2" charset="2"/>
                        </a:rPr>
                        <a:t>n </a:t>
                      </a:r>
                      <a:r>
                        <a:rPr lang="en-US" sz="550" b="0" i="0" u="none" strike="noStrike" baseline="30000" dirty="0">
                          <a:solidFill>
                            <a:srgbClr val="454548"/>
                          </a:solidFill>
                          <a:effectLst/>
                          <a:latin typeface="Open Sans" pitchFamily="2" charset="0"/>
                        </a:rPr>
                        <a:t>4</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1010010221"/>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00" b="1" i="0" u="none" strike="noStrike" dirty="0">
                          <a:solidFill>
                            <a:srgbClr val="454548"/>
                          </a:solidFill>
                          <a:effectLst/>
                          <a:latin typeface="Poppins" pitchFamily="2" charset="77"/>
                          <a:cs typeface="Poppins" pitchFamily="2" charset="77"/>
                        </a:rPr>
                        <a:t>Companion Emergency Transportation Coverage</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endParaRPr lang="en-US" sz="550" b="0" i="0" u="none" strike="noStrike" baseline="30000" dirty="0">
                        <a:solidFill>
                          <a:srgbClr val="454548"/>
                        </a:solidFill>
                        <a:effectLst/>
                        <a:latin typeface="Open Sans" pitchFamily="2" charset="0"/>
                        <a:ea typeface="Open Sans" pitchFamily="2" charset="0"/>
                        <a:cs typeface="Open Sans" pitchFamily="2" charset="0"/>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dirty="0">
                          <a:ln>
                            <a:noFill/>
                          </a:ln>
                          <a:solidFill>
                            <a:srgbClr val="454548"/>
                          </a:solidFill>
                          <a:effectLst/>
                          <a:uLnTx/>
                          <a:uFillTx/>
                          <a:latin typeface="Open Sans" pitchFamily="2" charset="0"/>
                          <a:ea typeface="+mn-ea"/>
                          <a:cs typeface="+mn-cs"/>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00" b="1" i="0" u="none" strike="noStrike" dirty="0">
                          <a:solidFill>
                            <a:srgbClr val="454548"/>
                          </a:solidFill>
                          <a:effectLst/>
                          <a:latin typeface="Poppins" pitchFamily="2" charset="77"/>
                          <a:cs typeface="Poppins" pitchFamily="2" charset="77"/>
                        </a:rPr>
                        <a:t>Hospital Visitor Air Transportation Coverage</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endParaRPr kumimoji="0" lang="en-US" sz="550" b="0" i="0" u="none" strike="noStrike" kern="1200" cap="none" spc="0" normalizeH="0" baseline="30000" noProof="0" dirty="0">
                        <a:ln>
                          <a:noFill/>
                        </a:ln>
                        <a:solidFill>
                          <a:srgbClr val="454548"/>
                        </a:solidFill>
                        <a:effectLst/>
                        <a:uLnTx/>
                        <a:uFillTx/>
                        <a:latin typeface="Open Sans" pitchFamily="2" charset="0"/>
                        <a:ea typeface="Open Sans" pitchFamily="2" charset="0"/>
                        <a:cs typeface="Open Sans" pitchFamily="2" charset="0"/>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Limit 2 per year</a:t>
                      </a:r>
                      <a:r>
                        <a:rPr kumimoji="0" lang="en-US" sz="550" b="0" i="0" u="none" strike="noStrike" kern="1200" cap="none" spc="0" normalizeH="0" baseline="30000" noProof="0" dirty="0">
                          <a:ln>
                            <a:noFill/>
                          </a:ln>
                          <a:solidFill>
                            <a:srgbClr val="454548"/>
                          </a:solidFill>
                          <a:effectLst/>
                          <a:uLnTx/>
                          <a:uFillTx/>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2463082439"/>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00" b="1" i="0" u="none" strike="noStrike" dirty="0">
                          <a:solidFill>
                            <a:srgbClr val="454548"/>
                          </a:solidFill>
                          <a:effectLst/>
                          <a:latin typeface="Poppins" pitchFamily="2" charset="77"/>
                          <a:cs typeface="Poppins" pitchFamily="2" charset="77"/>
                        </a:rPr>
                        <a:t>Vehicle &amp; RV Return</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dirty="0">
                          <a:ln>
                            <a:noFill/>
                          </a:ln>
                          <a:solidFill>
                            <a:srgbClr val="454548"/>
                          </a:solidFill>
                          <a:effectLst/>
                          <a:uLnTx/>
                          <a:uFillTx/>
                          <a:latin typeface="Open Sans" pitchFamily="2" charset="0"/>
                          <a:ea typeface="+mn-ea"/>
                          <a:cs typeface="+mn-cs"/>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1384044"/>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00" b="1" i="0" u="none" strike="noStrike" dirty="0">
                          <a:solidFill>
                            <a:srgbClr val="454548"/>
                          </a:solidFill>
                          <a:effectLst/>
                          <a:latin typeface="Poppins" pitchFamily="2" charset="77"/>
                          <a:cs typeface="Poppins" pitchFamily="2" charset="77"/>
                        </a:rPr>
                        <a:t>Organ Retrieval Transportation Coverage</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dirty="0">
                          <a:ln>
                            <a:noFill/>
                          </a:ln>
                          <a:solidFill>
                            <a:srgbClr val="454548"/>
                          </a:solidFill>
                          <a:effectLst/>
                          <a:uLnTx/>
                          <a:uFillTx/>
                          <a:latin typeface="Open Sans" pitchFamily="2" charset="0"/>
                          <a:ea typeface="+mn-ea"/>
                          <a:cs typeface="+mn-cs"/>
                        </a:rPr>
                        <a:t>1</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860495178"/>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00" b="1" i="0" u="none" strike="noStrike" dirty="0">
                          <a:solidFill>
                            <a:srgbClr val="454548"/>
                          </a:solidFill>
                          <a:effectLst/>
                          <a:latin typeface="Poppins" pitchFamily="2" charset="77"/>
                          <a:cs typeface="Poppins" pitchFamily="2" charset="77"/>
                        </a:rPr>
                        <a:t>Organ Recipient Transportation Coverage</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dirty="0">
                          <a:ln>
                            <a:noFill/>
                          </a:ln>
                          <a:solidFill>
                            <a:srgbClr val="454548"/>
                          </a:solidFill>
                          <a:effectLst/>
                          <a:uLnTx/>
                          <a:uFillTx/>
                          <a:latin typeface="Open Sans" pitchFamily="2" charset="0"/>
                          <a:ea typeface="+mn-ea"/>
                          <a:cs typeface="+mn-cs"/>
                        </a:rPr>
                        <a:t>1</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357928309"/>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700" b="1" i="0" u="none" strike="noStrike" dirty="0">
                          <a:solidFill>
                            <a:srgbClr val="454548"/>
                          </a:solidFill>
                          <a:effectLst/>
                          <a:latin typeface="Poppins" pitchFamily="2" charset="77"/>
                          <a:cs typeface="Poppins" pitchFamily="2" charset="77"/>
                        </a:rPr>
                        <a:t>Mortal Remains Return Transportation Coverage</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dirty="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dirty="0">
                          <a:solidFill>
                            <a:srgbClr val="454548"/>
                          </a:solidFill>
                          <a:latin typeface="Webdings" pitchFamily="2" charset="2"/>
                        </a:rPr>
                        <a:t>n </a:t>
                      </a:r>
                      <a:r>
                        <a:rPr lang="en-US" sz="550" b="0" i="0" u="none" strike="noStrike" baseline="30000" dirty="0">
                          <a:solidFill>
                            <a:srgbClr val="454548"/>
                          </a:solidFill>
                          <a:effectLst/>
                          <a:latin typeface="Open Sans" pitchFamily="2" charset="0"/>
                        </a:rPr>
                        <a:t>4</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2450401088"/>
                  </a:ext>
                </a:extLst>
              </a:tr>
              <a:tr h="320040">
                <a:tc>
                  <a:txBody>
                    <a:bodyPr/>
                    <a:lstStyle/>
                    <a:p>
                      <a:pPr algn="l" fontAlgn="t">
                        <a:buNone/>
                      </a:pPr>
                      <a:r>
                        <a:rPr lang="en-US" sz="800" b="1" i="0" u="none" strike="noStrike" dirty="0">
                          <a:solidFill>
                            <a:schemeClr val="tx1"/>
                          </a:solidFill>
                          <a:effectLst/>
                          <a:latin typeface="Open Sans" pitchFamily="2" charset="0"/>
                          <a:ea typeface="Open Sans" pitchFamily="2" charset="0"/>
                          <a:cs typeface="Open Sans" pitchFamily="2" charset="0"/>
                        </a:rPr>
                        <a:t>Monthly protection rate</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tx1"/>
                          </a:solidFill>
                          <a:effectLst/>
                          <a:uLnTx/>
                          <a:uFillTx/>
                          <a:latin typeface="Poppins" panose="00000500000000000000" pitchFamily="2" charset="0"/>
                          <a:ea typeface="Open Sans" panose="020B0606030504020204" pitchFamily="34" charset="0"/>
                          <a:cs typeface="Poppins" panose="00000500000000000000" pitchFamily="2" charset="0"/>
                        </a:rPr>
                        <a:t>$14</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tx1"/>
                          </a:solidFill>
                          <a:effectLst/>
                          <a:latin typeface="Poppins" panose="00000500000000000000" pitchFamily="2" charset="0"/>
                          <a:ea typeface="Open Sans" panose="020B0606030504020204" pitchFamily="34" charset="0"/>
                          <a:cs typeface="Poppins" panose="00000500000000000000" pitchFamily="2" charset="0"/>
                        </a:rPr>
                        <a:t>$19</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tx1"/>
                          </a:solidFill>
                          <a:effectLst/>
                          <a:latin typeface="Poppins" panose="00000500000000000000" pitchFamily="2" charset="0"/>
                          <a:ea typeface="Open Sans" panose="020B0606030504020204" pitchFamily="34" charset="0"/>
                          <a:cs typeface="Poppins" panose="00000500000000000000" pitchFamily="2" charset="0"/>
                        </a:rPr>
                        <a:t>$39</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algn="l" fontAlgn="t">
                        <a:buNone/>
                      </a:pPr>
                      <a:r>
                        <a:rPr lang="en-US" sz="800" b="1" i="0" u="none" strike="noStrike" dirty="0">
                          <a:solidFill>
                            <a:schemeClr val="bg1"/>
                          </a:solidFill>
                          <a:effectLst/>
                          <a:latin typeface="Open Sans" pitchFamily="2" charset="0"/>
                          <a:ea typeface="Open Sans" pitchFamily="2" charset="0"/>
                          <a:cs typeface="Open Sans" pitchFamily="2" charset="0"/>
                        </a:rPr>
                        <a:t>Scan for product guide &gt;&gt;&gt;</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3">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7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4">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7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7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5">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7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16" name="TextBox 15">
            <a:extLst>
              <a:ext uri="{FF2B5EF4-FFF2-40B4-BE49-F238E27FC236}">
                <a16:creationId xmlns:a16="http://schemas.microsoft.com/office/drawing/2014/main" id="{7F6589AD-0FA3-9F7B-BECF-EFD50286EC22}"/>
              </a:ext>
            </a:extLst>
          </p:cNvPr>
          <p:cNvSpPr txBox="1">
            <a:spLocks noGrp="1" noRot="1" noMove="1" noResize="1" noEditPoints="1" noAdjustHandles="1" noChangeArrowheads="1" noChangeShapeType="1"/>
          </p:cNvSpPr>
          <p:nvPr/>
        </p:nvSpPr>
        <p:spPr>
          <a:xfrm>
            <a:off x="451596" y="407277"/>
            <a:ext cx="4224441" cy="830997"/>
          </a:xfrm>
          <a:prstGeom prst="rect">
            <a:avLst/>
          </a:prstGeom>
          <a:noFill/>
        </p:spPr>
        <p:txBody>
          <a:bodyPr wrap="square" rtlCol="0">
            <a:spAutoFit/>
          </a:bodyPr>
          <a:lstStyle/>
          <a:p>
            <a:r>
              <a:rPr lang="en-US" sz="2400" b="1" dirty="0">
                <a:solidFill>
                  <a:schemeClr val="bg1"/>
                </a:solidFill>
                <a:latin typeface="Poppins" panose="00000500000000000000" pitchFamily="2" charset="0"/>
                <a:cs typeface="Poppins" panose="00000500000000000000" pitchFamily="2" charset="0"/>
              </a:rPr>
              <a:t>Emergency medical transportation protection</a:t>
            </a:r>
          </a:p>
        </p:txBody>
      </p:sp>
      <p:sp>
        <p:nvSpPr>
          <p:cNvPr id="18" name="TextBox 17">
            <a:extLst>
              <a:ext uri="{FF2B5EF4-FFF2-40B4-BE49-F238E27FC236}">
                <a16:creationId xmlns:a16="http://schemas.microsoft.com/office/drawing/2014/main" id="{9ED2FF93-2C7F-0DDF-0836-0E551C8E69CF}"/>
              </a:ext>
            </a:extLst>
          </p:cNvPr>
          <p:cNvSpPr txBox="1">
            <a:spLocks noGrp="1" noRot="1" noMove="1" noResize="1" noEditPoints="1" noAdjustHandles="1" noChangeArrowheads="1" noChangeShapeType="1"/>
          </p:cNvSpPr>
          <p:nvPr/>
        </p:nvSpPr>
        <p:spPr>
          <a:xfrm>
            <a:off x="451596" y="1232372"/>
            <a:ext cx="5057191" cy="738664"/>
          </a:xfrm>
          <a:prstGeom prst="rect">
            <a:avLst/>
          </a:prstGeom>
          <a:noFill/>
        </p:spPr>
        <p:txBody>
          <a:bodyPr wrap="square" rtlCol="0">
            <a:spAutoFit/>
          </a:bodyPr>
          <a:lstStyle/>
          <a:p>
            <a:r>
              <a:rPr lang="en-US" sz="1400" b="0" dirty="0">
                <a:solidFill>
                  <a:schemeClr val="bg1"/>
                </a:solidFill>
                <a:latin typeface="Poppins" panose="00000500000000000000" pitchFamily="2" charset="0"/>
                <a:ea typeface="Open Sans" pitchFamily="2" charset="0"/>
                <a:cs typeface="Poppins" panose="00000500000000000000" pitchFamily="2" charset="0"/>
              </a:rPr>
              <a:t>When you need to call 911, cost shouldn’t be a concern. With MASA, you can get the emergency care you need without worrying about how to pay for the ride. </a:t>
            </a:r>
          </a:p>
        </p:txBody>
      </p:sp>
      <p:sp>
        <p:nvSpPr>
          <p:cNvPr id="20" name="TextBox 19">
            <a:extLst>
              <a:ext uri="{FF2B5EF4-FFF2-40B4-BE49-F238E27FC236}">
                <a16:creationId xmlns:a16="http://schemas.microsoft.com/office/drawing/2014/main" id="{3DA42D8D-2DCE-4DA5-3F1E-AC18299C923E}"/>
              </a:ext>
            </a:extLst>
          </p:cNvPr>
          <p:cNvSpPr txBox="1">
            <a:spLocks noGrp="1" noRot="1" noMove="1" noResize="1" noEditPoints="1" noAdjustHandles="1" noChangeArrowheads="1" noChangeShapeType="1"/>
          </p:cNvSpPr>
          <p:nvPr/>
        </p:nvSpPr>
        <p:spPr>
          <a:xfrm>
            <a:off x="451596" y="6850571"/>
            <a:ext cx="1629647" cy="2788456"/>
          </a:xfrm>
          <a:prstGeom prst="rect">
            <a:avLst/>
          </a:prstGeom>
          <a:noFill/>
        </p:spPr>
        <p:txBody>
          <a:bodyPr wrap="square" rtlCol="0">
            <a:spAutoFit/>
          </a:bodyPr>
          <a:lstStyle/>
          <a:p>
            <a:pPr>
              <a:lnSpc>
                <a:spcPct val="114000"/>
              </a:lnSpc>
            </a:pPr>
            <a:r>
              <a:rPr lang="en-US" sz="550" b="1" dirty="0">
                <a:solidFill>
                  <a:schemeClr val="accent3">
                    <a:lumMod val="50000"/>
                  </a:schemeClr>
                </a:solidFill>
                <a:latin typeface="Poppins" pitchFamily="2" charset="77"/>
                <a:ea typeface="Open Sans" pitchFamily="2" charset="0"/>
                <a:cs typeface="Poppins" pitchFamily="2" charset="77"/>
              </a:rPr>
              <a:t>Coverage territories </a:t>
            </a:r>
          </a:p>
          <a:p>
            <a:pPr>
              <a:lnSpc>
                <a:spcPct val="114000"/>
              </a:lnSpc>
            </a:pPr>
            <a:r>
              <a:rPr lang="en-US" sz="550" b="0" dirty="0">
                <a:solidFill>
                  <a:schemeClr val="accent3">
                    <a:lumMod val="50000"/>
                  </a:schemeClr>
                </a:solidFill>
                <a:latin typeface="Open Sans" pitchFamily="2" charset="0"/>
                <a:ea typeface="Open Sans" pitchFamily="2" charset="0"/>
                <a:cs typeface="Open Sans" pitchFamily="2" charset="0"/>
              </a:rPr>
              <a:t>1: Continental U.S., Hawaii, and Alaska| 2: Continental U.S., Hawaii, Alaska, and Canada | 3: Continental U.S., Hawaii, Alaska, Canada, Mexico, and the Caribbean | 4: Worldwide: to include any region with the exclusion of Antarctica and not prohibited by U.S. law or U.S. travel advisories. Contingent upon ten (10) day notice of travel.</a:t>
            </a:r>
          </a:p>
          <a:p>
            <a:pPr>
              <a:lnSpc>
                <a:spcPct val="114000"/>
              </a:lnSpc>
            </a:pPr>
            <a:endParaRPr lang="en-US" sz="550" b="0" dirty="0">
              <a:solidFill>
                <a:schemeClr val="accent3">
                  <a:lumMod val="50000"/>
                </a:schemeClr>
              </a:solidFill>
              <a:latin typeface="Open Sans" pitchFamily="2" charset="0"/>
              <a:ea typeface="Open Sans" pitchFamily="2" charset="0"/>
              <a:cs typeface="Open Sans" pitchFamily="2" charset="0"/>
            </a:endParaRPr>
          </a:p>
          <a:p>
            <a:pPr>
              <a:lnSpc>
                <a:spcPct val="114000"/>
              </a:lnSpc>
            </a:pPr>
            <a:r>
              <a:rPr lang="en-US" sz="550" b="1" dirty="0">
                <a:solidFill>
                  <a:schemeClr val="accent3">
                    <a:lumMod val="50000"/>
                  </a:schemeClr>
                </a:solidFill>
                <a:latin typeface="Poppins" pitchFamily="2" charset="77"/>
                <a:ea typeface="Open Sans" pitchFamily="2" charset="0"/>
                <a:cs typeface="Poppins" pitchFamily="2" charset="77"/>
              </a:rPr>
              <a:t>Disclaimer</a:t>
            </a:r>
          </a:p>
          <a:p>
            <a:pPr>
              <a:lnSpc>
                <a:spcPct val="114000"/>
              </a:lnSpc>
            </a:pPr>
            <a:r>
              <a:rPr lang="en-US" sz="550" b="0" dirty="0">
                <a:solidFill>
                  <a:schemeClr val="accent3">
                    <a:lumMod val="50000"/>
                  </a:schemeClr>
                </a:solidFill>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p>
        </p:txBody>
      </p:sp>
      <p:sp>
        <p:nvSpPr>
          <p:cNvPr id="22" name="TextBox 21">
            <a:extLst>
              <a:ext uri="{FF2B5EF4-FFF2-40B4-BE49-F238E27FC236}">
                <a16:creationId xmlns:a16="http://schemas.microsoft.com/office/drawing/2014/main" id="{56548042-069D-13A3-B2F3-9E2BC3F8E023}"/>
              </a:ext>
            </a:extLst>
          </p:cNvPr>
          <p:cNvSpPr txBox="1">
            <a:spLocks noGrp="1" noRot="1" noMove="1" noResize="1" noEditPoints="1" noAdjustHandles="1" noChangeArrowheads="1" noChangeShapeType="1"/>
          </p:cNvSpPr>
          <p:nvPr/>
        </p:nvSpPr>
        <p:spPr>
          <a:xfrm>
            <a:off x="451816" y="2076372"/>
            <a:ext cx="1533395" cy="4414863"/>
          </a:xfrm>
          <a:prstGeom prst="rect">
            <a:avLst/>
          </a:prstGeom>
          <a:noFill/>
        </p:spPr>
        <p:txBody>
          <a:bodyPr wrap="square" rtlCol="0">
            <a:spAutoFit/>
          </a:bodyPr>
          <a:lstStyle/>
          <a:p>
            <a:pPr>
              <a:lnSpc>
                <a:spcPct val="125000"/>
              </a:lnSpc>
            </a:pPr>
            <a:r>
              <a:rPr lang="en-US" sz="1200" b="1" dirty="0">
                <a:solidFill>
                  <a:schemeClr val="bg1"/>
                </a:solidFill>
                <a:latin typeface="Poppins" panose="00000500000000000000" pitchFamily="2" charset="0"/>
                <a:ea typeface="Open Sans" pitchFamily="2" charset="0"/>
                <a:cs typeface="Poppins" panose="00000500000000000000" pitchFamily="2" charset="0"/>
              </a:rPr>
              <a:t>Why you need it</a:t>
            </a:r>
          </a:p>
          <a:p>
            <a:pPr>
              <a:lnSpc>
                <a:spcPct val="125000"/>
              </a:lnSpc>
              <a:spcAft>
                <a:spcPts val="600"/>
              </a:spcAft>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An ambulance ride can happen when you least expect it — and for 1 in 15 U.S. families each year, it does.</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5</a:t>
            </a: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 Unfortunately, as many as 60% of privately insured ground ambulance rides could result in an out-of-network bill.</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6</a:t>
            </a:r>
          </a:p>
          <a:p>
            <a:pPr>
              <a:lnSpc>
                <a:spcPct val="125000"/>
              </a:lnSpc>
            </a:pPr>
            <a:endPar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pPr>
            <a:r>
              <a:rPr lang="en-US" sz="1200" b="1" dirty="0">
                <a:solidFill>
                  <a:schemeClr val="bg1"/>
                </a:solidFill>
                <a:latin typeface="Poppins" panose="00000500000000000000" pitchFamily="2" charset="0"/>
                <a:ea typeface="Open Sans" pitchFamily="2" charset="0"/>
                <a:cs typeface="Poppins" panose="00000500000000000000" pitchFamily="2" charset="0"/>
              </a:rPr>
              <a:t>How it works</a:t>
            </a:r>
          </a:p>
          <a:p>
            <a:pPr>
              <a:lnSpc>
                <a:spcPct val="125000"/>
              </a:lnSpc>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steps in after your primary health insurance pays its portion for the emergency ambulance bill, protecting you from unexpected out-of-pocket costs, including relevant copays, deductibles, and balance bills. All air and ground ambulance providers are included, nationwide. Plus, MASA offers access to expert post-emergency coordination services.</a:t>
            </a:r>
          </a:p>
        </p:txBody>
      </p:sp>
      <p:pic>
        <p:nvPicPr>
          <p:cNvPr id="24" name="Picture 23" descr="MASA Access">
            <a:extLst>
              <a:ext uri="{FF2B5EF4-FFF2-40B4-BE49-F238E27FC236}">
                <a16:creationId xmlns:a16="http://schemas.microsoft.com/office/drawing/2014/main" id="{46120509-1518-DEC7-19DE-3F28E2BF950C}"/>
              </a:ext>
            </a:extLst>
          </p:cNvPr>
          <p:cNvPicPr>
            <a:picLocks noGrp="1" noRot="1" noChangeAspect="1" noMove="1" noResize="1" noEditPoints="1" noAdjustHandles="1" noChangeArrowheads="1" noChangeShapeType="1" noCrop="1"/>
          </p:cNvPicPr>
          <p:nvPr/>
        </p:nvPicPr>
        <p:blipFill>
          <a:blip r:embed="rId6"/>
          <a:stretch>
            <a:fillRect/>
          </a:stretch>
        </p:blipFill>
        <p:spPr>
          <a:xfrm>
            <a:off x="5256777" y="433524"/>
            <a:ext cx="2064026" cy="275203"/>
          </a:xfrm>
          <a:prstGeom prst="rect">
            <a:avLst/>
          </a:prstGeom>
        </p:spPr>
      </p:pic>
    </p:spTree>
    <p:extLst>
      <p:ext uri="{BB962C8B-B14F-4D97-AF65-F5344CB8AC3E}">
        <p14:creationId xmlns:p14="http://schemas.microsoft.com/office/powerpoint/2010/main" val="3900529951"/>
      </p:ext>
    </p:extLst>
  </p:cSld>
  <p:clrMapOvr>
    <a:masterClrMapping/>
  </p:clrMapOvr>
</p:sld>
</file>

<file path=ppt/theme/theme1.xml><?xml version="1.0" encoding="utf-8"?>
<a:theme xmlns:a="http://schemas.openxmlformats.org/drawingml/2006/main" name="MASA">
  <a:themeElements>
    <a:clrScheme name="MASA">
      <a:dk1>
        <a:srgbClr val="230871"/>
      </a:dk1>
      <a:lt1>
        <a:srgbClr val="FFFFFF"/>
      </a:lt1>
      <a:dk2>
        <a:srgbClr val="0071CE"/>
      </a:dk2>
      <a:lt2>
        <a:srgbClr val="FFFFFF"/>
      </a:lt2>
      <a:accent1>
        <a:srgbClr val="E64B38"/>
      </a:accent1>
      <a:accent2>
        <a:srgbClr val="FFD040"/>
      </a:accent2>
      <a:accent3>
        <a:srgbClr val="968693"/>
      </a:accent3>
      <a:accent4>
        <a:srgbClr val="54378D"/>
      </a:accent4>
      <a:accent5>
        <a:srgbClr val="7F65A9"/>
      </a:accent5>
      <a:accent6>
        <a:srgbClr val="A996C5"/>
      </a:accent6>
      <a:hlink>
        <a:srgbClr val="0071CE"/>
      </a:hlink>
      <a:folHlink>
        <a:srgbClr val="A996C3"/>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ASA" id="{88ED9641-9416-B945-959F-93E71249B652}" vid="{BF9284B3-030E-4B44-8EFF-CFD511DE663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MASA</Template>
  <TotalTime>15749</TotalTime>
  <Words>1940</Words>
  <Application>Microsoft Office PowerPoint</Application>
  <PresentationFormat>Custom</PresentationFormat>
  <Paragraphs>220</Paragraphs>
  <Slides>4</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Aptos</vt:lpstr>
      <vt:lpstr>Aptos Display</vt:lpstr>
      <vt:lpstr>Arial</vt:lpstr>
      <vt:lpstr>Open Sans</vt:lpstr>
      <vt:lpstr>Poppins</vt:lpstr>
      <vt:lpstr>Webdings</vt:lpstr>
      <vt:lpstr>MASA</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MM/DD/YYYY</dc:title>
  <dc:creator>Griffin Croft</dc:creator>
  <cp:lastModifiedBy>Elise Yancey</cp:lastModifiedBy>
  <cp:revision>17</cp:revision>
  <cp:lastPrinted>2026-06-25T22:04:40Z</cp:lastPrinted>
  <dcterms:created xsi:type="dcterms:W3CDTF">2024-03-14T18:51:59Z</dcterms:created>
  <dcterms:modified xsi:type="dcterms:W3CDTF">2026-08-28T23:06:17Z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460d26b-e0ab-4051-af3f-f83f6411bd05_Enabled">
    <vt:lpwstr>true</vt:lpwstr>
  </property>
  <property fmtid="{D5CDD505-2E9C-101B-9397-08002B2CF9AE}" pid="3" name="MSIP_Label_8460d26b-e0ab-4051-af3f-f83f6411bd05_SetDate">
    <vt:lpwstr>2026-04-05T00:02:36Z</vt:lpwstr>
  </property>
  <property fmtid="{D5CDD505-2E9C-101B-9397-08002B2CF9AE}" pid="4" name="MSIP_Label_8460d26b-e0ab-4051-af3f-f83f6411bd05_Method">
    <vt:lpwstr>Standard</vt:lpwstr>
  </property>
  <property fmtid="{D5CDD505-2E9C-101B-9397-08002B2CF9AE}" pid="5" name="MSIP_Label_8460d26b-e0ab-4051-af3f-f83f6411bd05_Name">
    <vt:lpwstr>Internal</vt:lpwstr>
  </property>
  <property fmtid="{D5CDD505-2E9C-101B-9397-08002B2CF9AE}" pid="6" name="MSIP_Label_8460d26b-e0ab-4051-af3f-f83f6411bd05_SiteId">
    <vt:lpwstr>30b161a8-bda4-4091-9334-2553cbe29c3e</vt:lpwstr>
  </property>
  <property fmtid="{D5CDD505-2E9C-101B-9397-08002B2CF9AE}" pid="7" name="MSIP_Label_8460d26b-e0ab-4051-af3f-f83f6411bd05_ActionId">
    <vt:lpwstr>c1224c98-2194-42f7-a4e9-3ea4a1f0d94b</vt:lpwstr>
  </property>
  <property fmtid="{D5CDD505-2E9C-101B-9397-08002B2CF9AE}" pid="8" name="MSIP_Label_8460d26b-e0ab-4051-af3f-f83f6411bd05_Provider">
    <vt:lpwstr>Varonis.Labeling</vt:lpwstr>
  </property>
  <property fmtid="{D5CDD505-2E9C-101B-9397-08002B2CF9AE}" pid="9" name="MSIP_Label_8460d26b-e0ab-4051-af3f-f83f6411bd05_ContentBits">
    <vt:lpwstr>0</vt:lpwstr>
  </property>
</Properties>
</file>